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2" r:id="rId39"/>
    <p:sldId id="294" r:id="rId40"/>
  </p:sldIdLst>
  <p:sldSz cx="18288000" cy="10287000"/>
  <p:notesSz cx="6858000" cy="9144000"/>
  <p:embeddedFontLst>
    <p:embeddedFont>
      <p:font typeface="Poppins" pitchFamily="2" charset="77"/>
      <p:regular r:id="rId41"/>
      <p:bold r:id="rId42"/>
      <p:italic r:id="rId43"/>
      <p:boldItalic r:id="rId44"/>
    </p:embeddedFont>
    <p:embeddedFont>
      <p:font typeface="Poppins Bold" pitchFamily="2" charset="77"/>
      <p:regular r:id="rId45"/>
      <p:bold r:id="rId46"/>
    </p:embeddedFont>
    <p:embeddedFont>
      <p:font typeface="Poppins Italics" pitchFamily="2" charset="77"/>
      <p:regular r:id="rId47"/>
      <p: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4626" autoAdjust="0"/>
  </p:normalViewPr>
  <p:slideViewPr>
    <p:cSldViewPr>
      <p:cViewPr varScale="1">
        <p:scale>
          <a:sx n="69" d="100"/>
          <a:sy n="69" d="100"/>
        </p:scale>
        <p:origin x="256" y="5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8/26/24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hyperlink" Target="https://psytests.org/darktriad/npi40en.html" TargetMode="Externa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hyperlink" Target="https://openpsychometrics.org/tests/SD3/results.php"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TextBox 2"/>
          <p:cNvSpPr txBox="1"/>
          <p:nvPr/>
        </p:nvSpPr>
        <p:spPr>
          <a:xfrm>
            <a:off x="1966926" y="2906811"/>
            <a:ext cx="12824570" cy="3136998"/>
          </a:xfrm>
          <a:prstGeom prst="rect">
            <a:avLst/>
          </a:prstGeom>
        </p:spPr>
        <p:txBody>
          <a:bodyPr lIns="0" tIns="0" rIns="0" bIns="0" rtlCol="0" anchor="t">
            <a:spAutoFit/>
          </a:bodyPr>
          <a:lstStyle/>
          <a:p>
            <a:pPr algn="l">
              <a:lnSpc>
                <a:spcPts val="11833"/>
              </a:lnSpc>
            </a:pPr>
            <a:r>
              <a:rPr lang="en-US" sz="10757">
                <a:solidFill>
                  <a:srgbClr val="FAFAFA"/>
                </a:solidFill>
                <a:latin typeface="Poppins Bold"/>
                <a:ea typeface="Poppins Bold"/>
                <a:cs typeface="Poppins Bold"/>
                <a:sym typeface="Poppins Bold"/>
              </a:rPr>
              <a:t>HOW TO BE A KILLJOY</a:t>
            </a:r>
          </a:p>
        </p:txBody>
      </p:sp>
      <p:sp>
        <p:nvSpPr>
          <p:cNvPr id="3" name="TextBox 3"/>
          <p:cNvSpPr txBox="1"/>
          <p:nvPr/>
        </p:nvSpPr>
        <p:spPr>
          <a:xfrm>
            <a:off x="1966926" y="6043808"/>
            <a:ext cx="8474749" cy="1129412"/>
          </a:xfrm>
          <a:prstGeom prst="rect">
            <a:avLst/>
          </a:prstGeom>
        </p:spPr>
        <p:txBody>
          <a:bodyPr lIns="0" tIns="0" rIns="0" bIns="0" rtlCol="0" anchor="t">
            <a:spAutoFit/>
          </a:bodyPr>
          <a:lstStyle/>
          <a:p>
            <a:pPr algn="l">
              <a:lnSpc>
                <a:spcPts val="8644"/>
              </a:lnSpc>
            </a:pPr>
            <a:r>
              <a:rPr lang="en-US" sz="7858" dirty="0">
                <a:solidFill>
                  <a:srgbClr val="049EE3"/>
                </a:solidFill>
                <a:latin typeface="Poppins Bold"/>
                <a:ea typeface="Poppins Bold"/>
                <a:cs typeface="Poppins Bold"/>
                <a:sym typeface="Poppins Bold"/>
              </a:rPr>
              <a:t>THE </a:t>
            </a:r>
            <a:r>
              <a:rPr lang="en-US" sz="7858" dirty="0">
                <a:latin typeface="Poppins Bold"/>
                <a:ea typeface="Poppins Bold"/>
                <a:cs typeface="Poppins Bold"/>
                <a:sym typeface="Poppins Bold"/>
              </a:rPr>
              <a:t>DARK</a:t>
            </a:r>
            <a:r>
              <a:rPr lang="en-US" sz="7858" dirty="0">
                <a:solidFill>
                  <a:srgbClr val="049EE3"/>
                </a:solidFill>
                <a:latin typeface="Poppins Bold"/>
                <a:ea typeface="Poppins Bold"/>
                <a:cs typeface="Poppins Bold"/>
                <a:sym typeface="Poppins Bold"/>
              </a:rPr>
              <a:t> TRIAD</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1414672" y="2563874"/>
            <a:ext cx="4135477" cy="4114800"/>
          </a:xfrm>
          <a:custGeom>
            <a:avLst/>
            <a:gdLst/>
            <a:ahLst/>
            <a:cxnLst/>
            <a:rect l="l" t="t" r="r" b="b"/>
            <a:pathLst>
              <a:path w="4135477" h="4114800">
                <a:moveTo>
                  <a:pt x="0" y="0"/>
                </a:moveTo>
                <a:lnTo>
                  <a:pt x="4135478" y="0"/>
                </a:lnTo>
                <a:lnTo>
                  <a:pt x="413547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124085" y="2563874"/>
            <a:ext cx="10135215" cy="7140719"/>
          </a:xfrm>
          <a:custGeom>
            <a:avLst/>
            <a:gdLst/>
            <a:ahLst/>
            <a:cxnLst/>
            <a:rect l="l" t="t" r="r" b="b"/>
            <a:pathLst>
              <a:path w="10135215" h="7140719">
                <a:moveTo>
                  <a:pt x="0" y="0"/>
                </a:moveTo>
                <a:lnTo>
                  <a:pt x="10135215" y="0"/>
                </a:lnTo>
                <a:lnTo>
                  <a:pt x="10135215" y="7140720"/>
                </a:lnTo>
                <a:lnTo>
                  <a:pt x="0" y="7140720"/>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257532" y="827180"/>
            <a:ext cx="11483946" cy="634365"/>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MEASURING NARCISSISM? </a:t>
            </a:r>
          </a:p>
        </p:txBody>
      </p:sp>
      <p:sp>
        <p:nvSpPr>
          <p:cNvPr id="5" name="TextBox 5"/>
          <p:cNvSpPr txBox="1"/>
          <p:nvPr/>
        </p:nvSpPr>
        <p:spPr>
          <a:xfrm>
            <a:off x="9144000" y="891633"/>
            <a:ext cx="8885682" cy="1073150"/>
          </a:xfrm>
          <a:prstGeom prst="rect">
            <a:avLst/>
          </a:prstGeom>
        </p:spPr>
        <p:txBody>
          <a:bodyPr lIns="0" tIns="0" rIns="0" bIns="0" rtlCol="0" anchor="t">
            <a:spAutoFit/>
          </a:bodyPr>
          <a:lstStyle/>
          <a:p>
            <a:pPr algn="l">
              <a:lnSpc>
                <a:spcPts val="2800"/>
              </a:lnSpc>
            </a:pPr>
            <a:r>
              <a:rPr lang="en-US" sz="2000" dirty="0">
                <a:solidFill>
                  <a:srgbClr val="049EE3"/>
                </a:solidFill>
                <a:latin typeface="Poppins Bold"/>
                <a:ea typeface="Poppins Bold"/>
                <a:cs typeface="Poppins Bold"/>
                <a:sym typeface="Poppins Bold"/>
              </a:rPr>
              <a:t>Two common tests:  NPI (40 items) and NPI-16 (16 items)</a:t>
            </a:r>
          </a:p>
          <a:p>
            <a:pPr algn="l">
              <a:lnSpc>
                <a:spcPts val="2800"/>
              </a:lnSpc>
            </a:pPr>
            <a:endParaRPr lang="en-US" sz="2000" dirty="0">
              <a:solidFill>
                <a:srgbClr val="049EE3"/>
              </a:solidFill>
              <a:latin typeface="Poppins Bold"/>
              <a:ea typeface="Poppins Bold"/>
              <a:cs typeface="Poppins Bold"/>
              <a:sym typeface="Poppins Bold"/>
            </a:endParaRPr>
          </a:p>
          <a:p>
            <a:pPr marL="0" lvl="0" indent="0" algn="l">
              <a:lnSpc>
                <a:spcPts val="2800"/>
              </a:lnSpc>
              <a:spcBef>
                <a:spcPct val="0"/>
              </a:spcBef>
            </a:pPr>
            <a:r>
              <a:rPr lang="en-US" sz="2000" u="sng" dirty="0">
                <a:solidFill>
                  <a:srgbClr val="049EE3"/>
                </a:solidFill>
                <a:latin typeface="Poppins Bold"/>
                <a:ea typeface="Poppins Bold"/>
                <a:cs typeface="Poppins Bold"/>
                <a:sym typeface="Poppins Bold"/>
                <a:hlinkClick r:id="rId5" tooltip="https://psytests.org/darktriad/npi40en.html"/>
              </a:rPr>
              <a:t>https://psytests.org/darktriad/npi40en.html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TextBox 2"/>
          <p:cNvSpPr txBox="1"/>
          <p:nvPr/>
        </p:nvSpPr>
        <p:spPr>
          <a:xfrm>
            <a:off x="7495955" y="3695700"/>
            <a:ext cx="9523110" cy="5763116"/>
          </a:xfrm>
          <a:prstGeom prst="rect">
            <a:avLst/>
          </a:prstGeom>
        </p:spPr>
        <p:txBody>
          <a:bodyPr wrap="square" lIns="0" tIns="0" rIns="0" bIns="0" rtlCol="0" anchor="t">
            <a:spAutoFit/>
          </a:bodyPr>
          <a:lstStyle/>
          <a:p>
            <a:pPr marL="431801" lvl="1" indent="-215900" algn="l">
              <a:lnSpc>
                <a:spcPts val="2800"/>
              </a:lnSpc>
              <a:buFont typeface="Arial"/>
              <a:buChar char="•"/>
            </a:pPr>
            <a:r>
              <a:rPr lang="en-US" sz="2800" dirty="0">
                <a:solidFill>
                  <a:srgbClr val="F4F4F4"/>
                </a:solidFill>
                <a:latin typeface="Poppins"/>
                <a:ea typeface="Poppins"/>
                <a:cs typeface="Poppins"/>
                <a:sym typeface="Poppins"/>
              </a:rPr>
              <a:t>Again, there is both a clinical (=criminal) and sub-clinical version of this trait. </a:t>
            </a:r>
          </a:p>
          <a:p>
            <a:pPr marL="431801" lvl="1" indent="-215900" algn="l">
              <a:lnSpc>
                <a:spcPts val="2800"/>
              </a:lnSpc>
              <a:buFont typeface="Arial"/>
              <a:buChar char="•"/>
            </a:pPr>
            <a:r>
              <a:rPr lang="en-US" sz="2800" dirty="0">
                <a:solidFill>
                  <a:srgbClr val="F4F4F4"/>
                </a:solidFill>
                <a:latin typeface="Poppins"/>
                <a:ea typeface="Poppins"/>
                <a:cs typeface="Poppins"/>
                <a:sym typeface="Poppins"/>
              </a:rPr>
              <a:t>The Dark Triad focuses on the sub-clinical version</a:t>
            </a:r>
          </a:p>
          <a:p>
            <a:pPr marL="431801" lvl="1" indent="-215900" algn="l">
              <a:lnSpc>
                <a:spcPts val="2800"/>
              </a:lnSpc>
              <a:buFont typeface="Arial"/>
              <a:buChar char="•"/>
            </a:pPr>
            <a:r>
              <a:rPr lang="en-US" sz="2800" dirty="0">
                <a:solidFill>
                  <a:srgbClr val="F4F4F4"/>
                </a:solidFill>
                <a:latin typeface="Poppins"/>
                <a:ea typeface="Poppins"/>
                <a:cs typeface="Poppins"/>
                <a:sym typeface="Poppins"/>
              </a:rPr>
              <a:t>Psychopathy involves both deficits in affect (i.e., callousness) and self-control (i.e., impulsivity). </a:t>
            </a:r>
          </a:p>
          <a:p>
            <a:pPr marL="431801" lvl="1" indent="-215900" algn="l">
              <a:lnSpc>
                <a:spcPts val="2800"/>
              </a:lnSpc>
              <a:buFont typeface="Arial"/>
              <a:buChar char="•"/>
            </a:pPr>
            <a:r>
              <a:rPr lang="en-US" sz="2800" dirty="0">
                <a:solidFill>
                  <a:srgbClr val="F4F4F4"/>
                </a:solidFill>
                <a:latin typeface="Poppins"/>
                <a:ea typeface="Poppins"/>
                <a:cs typeface="Poppins"/>
                <a:sym typeface="Poppins"/>
              </a:rPr>
              <a:t>The self-control deficit is central to both criminal and noncriminal conceptions of psychopathy. What this means is that psychopaths manifest their callousness in a short-term fashion. </a:t>
            </a:r>
          </a:p>
          <a:p>
            <a:pPr marL="863601" lvl="2" indent="-287867" algn="l">
              <a:lnSpc>
                <a:spcPts val="2800"/>
              </a:lnSpc>
              <a:buFont typeface="Arial"/>
              <a:buChar char="⚬"/>
            </a:pPr>
            <a:r>
              <a:rPr lang="en-US" sz="2800" dirty="0">
                <a:solidFill>
                  <a:srgbClr val="F4F4F4"/>
                </a:solidFill>
                <a:latin typeface="Poppins"/>
                <a:ea typeface="Poppins"/>
                <a:cs typeface="Poppins"/>
                <a:sym typeface="Poppins"/>
              </a:rPr>
              <a:t>For example, they lie for immediate rewards, even if those lies compromise their long-term interests. Callous manipulation combines with other short-term traits (i.e., recklessness, and thrill seeking) to engender bold and relentless criminal behavior.</a:t>
            </a:r>
          </a:p>
          <a:p>
            <a:pPr marL="431801" lvl="1" indent="-215900" algn="l">
              <a:lnSpc>
                <a:spcPts val="2800"/>
              </a:lnSpc>
              <a:buFont typeface="Arial"/>
              <a:buChar char="•"/>
            </a:pPr>
            <a:endParaRPr lang="en-US" sz="2800" dirty="0">
              <a:solidFill>
                <a:srgbClr val="F4F4F4"/>
              </a:solidFill>
              <a:latin typeface="Poppins"/>
              <a:ea typeface="Poppins"/>
              <a:cs typeface="Poppins"/>
              <a:sym typeface="Poppins"/>
            </a:endParaRPr>
          </a:p>
        </p:txBody>
      </p:sp>
      <p:sp>
        <p:nvSpPr>
          <p:cNvPr id="3" name="Freeform 3"/>
          <p:cNvSpPr/>
          <p:nvPr/>
        </p:nvSpPr>
        <p:spPr>
          <a:xfrm>
            <a:off x="1486364" y="2634933"/>
            <a:ext cx="3410140" cy="4114800"/>
          </a:xfrm>
          <a:custGeom>
            <a:avLst/>
            <a:gdLst/>
            <a:ahLst/>
            <a:cxnLst/>
            <a:rect l="l" t="t" r="r" b="b"/>
            <a:pathLst>
              <a:path w="3410140" h="4114800">
                <a:moveTo>
                  <a:pt x="0" y="0"/>
                </a:moveTo>
                <a:lnTo>
                  <a:pt x="3410140" y="0"/>
                </a:lnTo>
                <a:lnTo>
                  <a:pt x="341014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7495955" y="1028700"/>
            <a:ext cx="6153929" cy="634365"/>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PSYCHOPATHY</a:t>
            </a:r>
          </a:p>
        </p:txBody>
      </p:sp>
      <p:sp>
        <p:nvSpPr>
          <p:cNvPr id="5" name="TextBox 5"/>
          <p:cNvSpPr txBox="1"/>
          <p:nvPr/>
        </p:nvSpPr>
        <p:spPr>
          <a:xfrm>
            <a:off x="7545689" y="1914208"/>
            <a:ext cx="9980311" cy="1095172"/>
          </a:xfrm>
          <a:prstGeom prst="rect">
            <a:avLst/>
          </a:prstGeom>
        </p:spPr>
        <p:txBody>
          <a:bodyPr wrap="square" lIns="0" tIns="0" rIns="0" bIns="0" rtlCol="0" anchor="t">
            <a:spAutoFit/>
          </a:bodyPr>
          <a:lstStyle/>
          <a:p>
            <a:pPr marL="0" lvl="0" indent="0" algn="l">
              <a:lnSpc>
                <a:spcPts val="2800"/>
              </a:lnSpc>
              <a:spcBef>
                <a:spcPct val="0"/>
              </a:spcBef>
            </a:pPr>
            <a:r>
              <a:rPr lang="en-US" sz="2800" dirty="0">
                <a:solidFill>
                  <a:srgbClr val="049EE3"/>
                </a:solidFill>
                <a:latin typeface="Poppins Bold"/>
                <a:ea typeface="Poppins Bold"/>
                <a:cs typeface="Poppins Bold"/>
                <a:sym typeface="Poppins Bold"/>
              </a:rPr>
              <a:t>A psychological trait described  by impulsivity, antisocial behavior, and a lack of empathy and remorse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3"/>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TextBox 2"/>
          <p:cNvSpPr txBox="1"/>
          <p:nvPr/>
        </p:nvSpPr>
        <p:spPr>
          <a:xfrm>
            <a:off x="7545690" y="3011550"/>
            <a:ext cx="7821643" cy="3967753"/>
          </a:xfrm>
          <a:prstGeom prst="rect">
            <a:avLst/>
          </a:prstGeom>
        </p:spPr>
        <p:txBody>
          <a:bodyPr lIns="0" tIns="0" rIns="0" bIns="0" rtlCol="0" anchor="t">
            <a:spAutoFit/>
          </a:bodyPr>
          <a:lstStyle/>
          <a:p>
            <a:pPr marL="431801" lvl="1" indent="-215900" algn="l">
              <a:lnSpc>
                <a:spcPts val="2800"/>
              </a:lnSpc>
              <a:buFont typeface="Arial"/>
              <a:buChar char="•"/>
            </a:pPr>
            <a:r>
              <a:rPr lang="en-US" sz="2800" dirty="0">
                <a:solidFill>
                  <a:srgbClr val="F4F4F4"/>
                </a:solidFill>
                <a:latin typeface="Poppins"/>
                <a:ea typeface="Poppins"/>
                <a:cs typeface="Poppins"/>
                <a:sym typeface="Poppins"/>
              </a:rPr>
              <a:t>Most popular instrument is the Self-Report Psychopathy (SRP-III). It includes 64 items. </a:t>
            </a:r>
          </a:p>
          <a:p>
            <a:pPr algn="l">
              <a:lnSpc>
                <a:spcPts val="2800"/>
              </a:lnSpc>
            </a:pPr>
            <a:endParaRPr lang="en-US" sz="2800" dirty="0">
              <a:solidFill>
                <a:srgbClr val="F4F4F4"/>
              </a:solidFill>
              <a:latin typeface="Poppins"/>
              <a:ea typeface="Poppins"/>
              <a:cs typeface="Poppins"/>
              <a:sym typeface="Poppins"/>
            </a:endParaRPr>
          </a:p>
          <a:p>
            <a:pPr marL="431801" lvl="1" indent="-215900" algn="l">
              <a:lnSpc>
                <a:spcPts val="2800"/>
              </a:lnSpc>
              <a:buFont typeface="Arial"/>
              <a:buChar char="•"/>
            </a:pPr>
            <a:r>
              <a:rPr lang="en-US" sz="2800" dirty="0">
                <a:solidFill>
                  <a:srgbClr val="F4F4F4"/>
                </a:solidFill>
                <a:latin typeface="Poppins"/>
                <a:ea typeface="Poppins"/>
                <a:cs typeface="Poppins"/>
                <a:sym typeface="Poppins"/>
              </a:rPr>
              <a:t>The SRP-III has four factors: antisocial behavior, impulsive thrill-seeking, cold affect, interpersonal manipulation</a:t>
            </a:r>
          </a:p>
          <a:p>
            <a:pPr marL="863601" lvl="2" indent="-287867" algn="l">
              <a:lnSpc>
                <a:spcPts val="2800"/>
              </a:lnSpc>
              <a:buFont typeface="Arial"/>
              <a:buChar char="⚬"/>
            </a:pPr>
            <a:r>
              <a:rPr lang="en-US" sz="2800" dirty="0">
                <a:solidFill>
                  <a:srgbClr val="F4F4F4"/>
                </a:solidFill>
                <a:latin typeface="Poppins"/>
                <a:ea typeface="Poppins"/>
                <a:cs typeface="Poppins"/>
                <a:sym typeface="Poppins"/>
              </a:rPr>
              <a:t>These are meant to be thought of as the four main characteristics of noncriminal psychopathy</a:t>
            </a:r>
          </a:p>
          <a:p>
            <a:pPr algn="l">
              <a:lnSpc>
                <a:spcPts val="2800"/>
              </a:lnSpc>
            </a:pPr>
            <a:endParaRPr lang="en-US" sz="2800" dirty="0">
              <a:solidFill>
                <a:srgbClr val="F4F4F4"/>
              </a:solidFill>
              <a:latin typeface="Poppins"/>
              <a:ea typeface="Poppins"/>
              <a:cs typeface="Poppins"/>
              <a:sym typeface="Poppins"/>
            </a:endParaRPr>
          </a:p>
        </p:txBody>
      </p:sp>
      <p:sp>
        <p:nvSpPr>
          <p:cNvPr id="3" name="Freeform 3"/>
          <p:cNvSpPr/>
          <p:nvPr/>
        </p:nvSpPr>
        <p:spPr>
          <a:xfrm>
            <a:off x="1486364" y="2634933"/>
            <a:ext cx="3410140" cy="4114800"/>
          </a:xfrm>
          <a:custGeom>
            <a:avLst/>
            <a:gdLst/>
            <a:ahLst/>
            <a:cxnLst/>
            <a:rect l="l" t="t" r="r" b="b"/>
            <a:pathLst>
              <a:path w="3410140" h="4114800">
                <a:moveTo>
                  <a:pt x="0" y="0"/>
                </a:moveTo>
                <a:lnTo>
                  <a:pt x="3410140" y="0"/>
                </a:lnTo>
                <a:lnTo>
                  <a:pt x="341014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7495955" y="1028700"/>
            <a:ext cx="6153929" cy="634365"/>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PSYCHOPATHY</a:t>
            </a:r>
          </a:p>
        </p:txBody>
      </p:sp>
      <p:sp>
        <p:nvSpPr>
          <p:cNvPr id="5" name="TextBox 5"/>
          <p:cNvSpPr txBox="1"/>
          <p:nvPr/>
        </p:nvSpPr>
        <p:spPr>
          <a:xfrm>
            <a:off x="7545690" y="1914208"/>
            <a:ext cx="8885682" cy="377026"/>
          </a:xfrm>
          <a:prstGeom prst="rect">
            <a:avLst/>
          </a:prstGeom>
        </p:spPr>
        <p:txBody>
          <a:bodyPr lIns="0" tIns="0" rIns="0" bIns="0" rtlCol="0" anchor="t">
            <a:spAutoFit/>
          </a:bodyPr>
          <a:lstStyle/>
          <a:p>
            <a:pPr marL="0" lvl="0" indent="0" algn="l">
              <a:lnSpc>
                <a:spcPts val="2800"/>
              </a:lnSpc>
              <a:spcBef>
                <a:spcPct val="0"/>
              </a:spcBef>
            </a:pPr>
            <a:r>
              <a:rPr lang="en-US" sz="2800">
                <a:solidFill>
                  <a:srgbClr val="049EE3"/>
                </a:solidFill>
                <a:latin typeface="Poppins Bold"/>
                <a:ea typeface="Poppins Bold"/>
                <a:cs typeface="Poppins Bold"/>
                <a:sym typeface="Poppins Bold"/>
              </a:rPr>
              <a:t>How is it measured?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11207393" y="2042071"/>
            <a:ext cx="5977357" cy="3631812"/>
          </a:xfrm>
          <a:custGeom>
            <a:avLst/>
            <a:gdLst/>
            <a:ahLst/>
            <a:cxnLst/>
            <a:rect l="l" t="t" r="r" b="b"/>
            <a:pathLst>
              <a:path w="5977357" h="3631812">
                <a:moveTo>
                  <a:pt x="0" y="0"/>
                </a:moveTo>
                <a:lnTo>
                  <a:pt x="5977357" y="0"/>
                </a:lnTo>
                <a:lnTo>
                  <a:pt x="5977357" y="3631812"/>
                </a:lnTo>
                <a:lnTo>
                  <a:pt x="0" y="363181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57532" y="2734468"/>
            <a:ext cx="7821643" cy="6095195"/>
          </a:xfrm>
          <a:prstGeom prst="rect">
            <a:avLst/>
          </a:prstGeom>
        </p:spPr>
        <p:txBody>
          <a:bodyPr lIns="0" tIns="0" rIns="0" bIns="0" rtlCol="0" anchor="t">
            <a:spAutoFit/>
          </a:bodyPr>
          <a:lstStyle/>
          <a:p>
            <a:pPr marL="518160" lvl="1" indent="-259080" algn="l">
              <a:lnSpc>
                <a:spcPts val="3359"/>
              </a:lnSpc>
              <a:buFont typeface="Arial"/>
              <a:buChar char="•"/>
            </a:pPr>
            <a:r>
              <a:rPr lang="en-US" sz="2600" dirty="0">
                <a:solidFill>
                  <a:srgbClr val="F4F4F4"/>
                </a:solidFill>
                <a:latin typeface="Poppins"/>
                <a:ea typeface="Poppins"/>
                <a:cs typeface="Poppins"/>
                <a:sym typeface="Poppins"/>
              </a:rPr>
              <a:t>Main result by authors: these constructs were moderately correlated with each other but not equivalent (and thus distinct)  </a:t>
            </a:r>
          </a:p>
          <a:p>
            <a:pPr marL="518160" lvl="1" indent="-259080" algn="l">
              <a:lnSpc>
                <a:spcPts val="3359"/>
              </a:lnSpc>
              <a:buFont typeface="Arial"/>
              <a:buChar char="•"/>
            </a:pPr>
            <a:r>
              <a:rPr lang="en-US" sz="2600" dirty="0">
                <a:solidFill>
                  <a:srgbClr val="F4F4F4"/>
                </a:solidFill>
                <a:latin typeface="Poppins"/>
                <a:ea typeface="Poppins"/>
                <a:cs typeface="Poppins"/>
                <a:sym typeface="Poppins"/>
              </a:rPr>
              <a:t>Primary insight and motivation: “Despite their diverse origins, the personalities composing this Dark Triad share a number of features. To varying degrees, all three entail a socially malevolent character with behavior tendencies toward self-promotion, emotional coldness, duplicity, and aggressiveness.”</a:t>
            </a:r>
          </a:p>
          <a:p>
            <a:pPr marL="518160" lvl="1" indent="-259080" algn="l">
              <a:lnSpc>
                <a:spcPts val="3359"/>
              </a:lnSpc>
              <a:buFont typeface="Arial"/>
              <a:buChar char="•"/>
            </a:pPr>
            <a:r>
              <a:rPr lang="en-US" sz="2600" dirty="0">
                <a:solidFill>
                  <a:srgbClr val="FEBE10"/>
                </a:solidFill>
                <a:latin typeface="Poppins"/>
                <a:ea typeface="Poppins"/>
                <a:cs typeface="Poppins"/>
                <a:sym typeface="Poppins"/>
              </a:rPr>
              <a:t>They thus seem to share something in common.</a:t>
            </a:r>
          </a:p>
          <a:p>
            <a:pPr algn="l">
              <a:lnSpc>
                <a:spcPts val="3359"/>
              </a:lnSpc>
            </a:pPr>
            <a:endParaRPr lang="en-US" sz="2600" dirty="0">
              <a:solidFill>
                <a:srgbClr val="FEBE10"/>
              </a:solidFill>
              <a:latin typeface="Poppins"/>
              <a:ea typeface="Poppins"/>
              <a:cs typeface="Poppins"/>
              <a:sym typeface="Poppins"/>
            </a:endParaRPr>
          </a:p>
        </p:txBody>
      </p:sp>
      <p:sp>
        <p:nvSpPr>
          <p:cNvPr id="4" name="TextBox 4"/>
          <p:cNvSpPr txBox="1"/>
          <p:nvPr/>
        </p:nvSpPr>
        <p:spPr>
          <a:xfrm>
            <a:off x="1257532" y="1112103"/>
            <a:ext cx="9411622" cy="1215390"/>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THE DARK TRIAD - BACK TO ORIGINAL PAPER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9689287" y="2931318"/>
            <a:ext cx="8287922" cy="4589497"/>
          </a:xfrm>
          <a:custGeom>
            <a:avLst/>
            <a:gdLst/>
            <a:ahLst/>
            <a:cxnLst/>
            <a:rect l="l" t="t" r="r" b="b"/>
            <a:pathLst>
              <a:path w="8287922" h="4589497">
                <a:moveTo>
                  <a:pt x="0" y="0"/>
                </a:moveTo>
                <a:lnTo>
                  <a:pt x="8287923" y="0"/>
                </a:lnTo>
                <a:lnTo>
                  <a:pt x="8287923" y="4589497"/>
                </a:lnTo>
                <a:lnTo>
                  <a:pt x="0" y="458949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57532" y="2734468"/>
            <a:ext cx="7821643" cy="3907480"/>
          </a:xfrm>
          <a:prstGeom prst="rect">
            <a:avLst/>
          </a:prstGeom>
        </p:spPr>
        <p:txBody>
          <a:bodyPr lIns="0" tIns="0" rIns="0" bIns="0" rtlCol="0" anchor="t">
            <a:spAutoFit/>
          </a:bodyPr>
          <a:lstStyle/>
          <a:p>
            <a:pPr marL="518160" lvl="1" indent="-259080" algn="l">
              <a:lnSpc>
                <a:spcPts val="3359"/>
              </a:lnSpc>
              <a:buFont typeface="Arial"/>
              <a:buChar char="•"/>
            </a:pPr>
            <a:r>
              <a:rPr lang="en-US" sz="2600" dirty="0">
                <a:solidFill>
                  <a:srgbClr val="F4F4F4"/>
                </a:solidFill>
                <a:latin typeface="Poppins"/>
                <a:ea typeface="Poppins"/>
                <a:cs typeface="Poppins"/>
                <a:sym typeface="Poppins"/>
              </a:rPr>
              <a:t>They all seem to be negatively correlated with agreeableness. </a:t>
            </a:r>
          </a:p>
          <a:p>
            <a:pPr marL="518160" lvl="1" indent="-259080" algn="l">
              <a:lnSpc>
                <a:spcPts val="3359"/>
              </a:lnSpc>
              <a:buFont typeface="Arial"/>
              <a:buChar char="•"/>
            </a:pPr>
            <a:r>
              <a:rPr lang="en-US" sz="2600" dirty="0">
                <a:solidFill>
                  <a:srgbClr val="F4F4F4"/>
                </a:solidFill>
                <a:latin typeface="Poppins"/>
                <a:ea typeface="Poppins"/>
                <a:cs typeface="Poppins"/>
                <a:sym typeface="Poppins"/>
              </a:rPr>
              <a:t>Agreeableness: one of the five major dimensions of personality in the Big Five personality traits model, which is widely used in psychology. </a:t>
            </a:r>
          </a:p>
          <a:p>
            <a:pPr marL="1036320" lvl="2" indent="-345440" algn="l">
              <a:lnSpc>
                <a:spcPts val="3359"/>
              </a:lnSpc>
              <a:buFont typeface="Arial"/>
              <a:buChar char="⚬"/>
            </a:pPr>
            <a:r>
              <a:rPr lang="en-US" sz="2600" dirty="0">
                <a:solidFill>
                  <a:srgbClr val="F4F4F4"/>
                </a:solidFill>
                <a:latin typeface="Poppins"/>
                <a:ea typeface="Poppins"/>
                <a:cs typeface="Poppins"/>
                <a:sym typeface="Poppins"/>
              </a:rPr>
              <a:t>This trait reflects an individual's tendency to be compassionate, cooperative, and friendly towards others.</a:t>
            </a:r>
          </a:p>
        </p:txBody>
      </p:sp>
      <p:sp>
        <p:nvSpPr>
          <p:cNvPr id="4" name="TextBox 4"/>
          <p:cNvSpPr txBox="1"/>
          <p:nvPr/>
        </p:nvSpPr>
        <p:spPr>
          <a:xfrm>
            <a:off x="1257532" y="1112103"/>
            <a:ext cx="9411622" cy="1215390"/>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THE DARK TRIAD - BACK TO ORIGINAL PAPER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3"/>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9079175" y="2540092"/>
            <a:ext cx="8290962" cy="4591180"/>
          </a:xfrm>
          <a:custGeom>
            <a:avLst/>
            <a:gdLst/>
            <a:ahLst/>
            <a:cxnLst/>
            <a:rect l="l" t="t" r="r" b="b"/>
            <a:pathLst>
              <a:path w="8290962" h="4591180">
                <a:moveTo>
                  <a:pt x="0" y="0"/>
                </a:moveTo>
                <a:lnTo>
                  <a:pt x="8290962" y="0"/>
                </a:lnTo>
                <a:lnTo>
                  <a:pt x="8290962" y="4591181"/>
                </a:lnTo>
                <a:lnTo>
                  <a:pt x="0" y="459118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42108" y="3007310"/>
            <a:ext cx="7821643" cy="2520315"/>
          </a:xfrm>
          <a:prstGeom prst="rect">
            <a:avLst/>
          </a:prstGeom>
        </p:spPr>
        <p:txBody>
          <a:bodyPr lIns="0" tIns="0" rIns="0" bIns="0" rtlCol="0" anchor="t">
            <a:spAutoFit/>
          </a:bodyPr>
          <a:lstStyle/>
          <a:p>
            <a:pPr marL="518160" lvl="1" indent="-259080" algn="l">
              <a:lnSpc>
                <a:spcPts val="3359"/>
              </a:lnSpc>
              <a:buFont typeface="Arial"/>
              <a:buChar char="•"/>
            </a:pPr>
            <a:r>
              <a:rPr lang="en-US" sz="2400" dirty="0">
                <a:solidFill>
                  <a:srgbClr val="F4F4F4"/>
                </a:solidFill>
                <a:latin typeface="Poppins"/>
                <a:ea typeface="Poppins"/>
                <a:cs typeface="Poppins"/>
                <a:sym typeface="Poppins"/>
              </a:rPr>
              <a:t>Yet the three are not one and the same...</a:t>
            </a:r>
          </a:p>
          <a:p>
            <a:pPr marL="518160" lvl="1" indent="-259080" algn="l">
              <a:lnSpc>
                <a:spcPts val="3359"/>
              </a:lnSpc>
              <a:buFont typeface="Arial"/>
              <a:buChar char="•"/>
            </a:pPr>
            <a:r>
              <a:rPr lang="en-US" sz="2400" dirty="0">
                <a:solidFill>
                  <a:srgbClr val="F4F4F4"/>
                </a:solidFill>
                <a:latin typeface="Poppins"/>
                <a:ea typeface="Poppins"/>
                <a:cs typeface="Poppins"/>
                <a:sym typeface="Poppins"/>
              </a:rPr>
              <a:t>They are correlated with each other but not to such an extent that one would conclude that they are identical constructs.</a:t>
            </a:r>
          </a:p>
          <a:p>
            <a:pPr marL="518160" lvl="1" indent="-259080" algn="l">
              <a:lnSpc>
                <a:spcPts val="3359"/>
              </a:lnSpc>
              <a:buFont typeface="Arial"/>
              <a:buChar char="•"/>
            </a:pPr>
            <a:r>
              <a:rPr lang="en-US" sz="2400" dirty="0">
                <a:solidFill>
                  <a:srgbClr val="F4F4F4"/>
                </a:solidFill>
                <a:latin typeface="Poppins"/>
                <a:ea typeface="Poppins"/>
                <a:cs typeface="Poppins"/>
                <a:sym typeface="Poppins"/>
              </a:rPr>
              <a:t>Differentially related to the Big Five</a:t>
            </a:r>
          </a:p>
          <a:p>
            <a:pPr algn="l">
              <a:lnSpc>
                <a:spcPts val="3359"/>
              </a:lnSpc>
            </a:pPr>
            <a:endParaRPr lang="en-US" sz="2400" dirty="0">
              <a:solidFill>
                <a:srgbClr val="F4F4F4"/>
              </a:solidFill>
              <a:latin typeface="Poppins"/>
              <a:ea typeface="Poppins"/>
              <a:cs typeface="Poppins"/>
              <a:sym typeface="Poppins"/>
            </a:endParaRPr>
          </a:p>
        </p:txBody>
      </p:sp>
      <p:sp>
        <p:nvSpPr>
          <p:cNvPr id="4" name="TextBox 4"/>
          <p:cNvSpPr txBox="1"/>
          <p:nvPr/>
        </p:nvSpPr>
        <p:spPr>
          <a:xfrm>
            <a:off x="1257532" y="1112103"/>
            <a:ext cx="9411622" cy="1215390"/>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THE DARK TRIAD - BACK TO ORIGINAL PAPER</a:t>
            </a:r>
          </a:p>
        </p:txBody>
      </p:sp>
      <p:sp>
        <p:nvSpPr>
          <p:cNvPr id="5" name="Freeform 5"/>
          <p:cNvSpPr/>
          <p:nvPr/>
        </p:nvSpPr>
        <p:spPr>
          <a:xfrm>
            <a:off x="626557" y="6019532"/>
            <a:ext cx="8287922" cy="2451193"/>
          </a:xfrm>
          <a:custGeom>
            <a:avLst/>
            <a:gdLst/>
            <a:ahLst/>
            <a:cxnLst/>
            <a:rect l="l" t="t" r="r" b="b"/>
            <a:pathLst>
              <a:path w="8287922" h="2451193">
                <a:moveTo>
                  <a:pt x="0" y="0"/>
                </a:moveTo>
                <a:lnTo>
                  <a:pt x="8287922" y="0"/>
                </a:lnTo>
                <a:lnTo>
                  <a:pt x="8287922" y="2451193"/>
                </a:lnTo>
                <a:lnTo>
                  <a:pt x="0" y="2451193"/>
                </a:lnTo>
                <a:lnTo>
                  <a:pt x="0" y="0"/>
                </a:lnTo>
                <a:close/>
              </a:path>
            </a:pathLst>
          </a:custGeom>
          <a:blipFill>
            <a:blip r:embed="rId3"/>
            <a:stretch>
              <a:fillRect b="-87235"/>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1229540" y="5453651"/>
            <a:ext cx="13525701" cy="3959071"/>
          </a:xfrm>
          <a:custGeom>
            <a:avLst/>
            <a:gdLst/>
            <a:ahLst/>
            <a:cxnLst/>
            <a:rect l="l" t="t" r="r" b="b"/>
            <a:pathLst>
              <a:path w="13525701" h="3959071">
                <a:moveTo>
                  <a:pt x="0" y="0"/>
                </a:moveTo>
                <a:lnTo>
                  <a:pt x="13525701" y="0"/>
                </a:lnTo>
                <a:lnTo>
                  <a:pt x="13525701" y="3959071"/>
                </a:lnTo>
                <a:lnTo>
                  <a:pt x="0" y="3959071"/>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57532" y="2734468"/>
            <a:ext cx="10328015" cy="2101215"/>
          </a:xfrm>
          <a:prstGeom prst="rect">
            <a:avLst/>
          </a:prstGeom>
        </p:spPr>
        <p:txBody>
          <a:bodyPr lIns="0" tIns="0" rIns="0" bIns="0" rtlCol="0" anchor="t">
            <a:spAutoFit/>
          </a:bodyPr>
          <a:lstStyle/>
          <a:p>
            <a:pPr marL="518160" lvl="1" indent="-259080" algn="l">
              <a:lnSpc>
                <a:spcPts val="3359"/>
              </a:lnSpc>
              <a:buFont typeface="Arial"/>
              <a:buChar char="•"/>
            </a:pPr>
            <a:r>
              <a:rPr lang="en-US" sz="2400" dirty="0">
                <a:solidFill>
                  <a:srgbClr val="F4F4F4"/>
                </a:solidFill>
                <a:latin typeface="Poppins"/>
                <a:ea typeface="Poppins"/>
                <a:cs typeface="Poppins"/>
                <a:sym typeface="Poppins"/>
              </a:rPr>
              <a:t>This is meant to be shorter measure of the Dark Triad—one measure for the three constructs instead of three long questionnaires. </a:t>
            </a:r>
          </a:p>
          <a:p>
            <a:pPr marL="518160" lvl="1" indent="-259080" algn="l">
              <a:lnSpc>
                <a:spcPts val="3359"/>
              </a:lnSpc>
              <a:buFont typeface="Arial"/>
              <a:buChar char="•"/>
            </a:pPr>
            <a:r>
              <a:rPr lang="en-US" sz="2400" dirty="0">
                <a:solidFill>
                  <a:srgbClr val="F4F4F4"/>
                </a:solidFill>
                <a:latin typeface="Poppins"/>
                <a:ea typeface="Poppins"/>
                <a:cs typeface="Poppins"/>
                <a:sym typeface="Poppins"/>
              </a:rPr>
              <a:t>The Short Dark Triad (SD3) was originally developed as an improvement over the Dirty Dozen (12-item questionnaire)</a:t>
            </a:r>
          </a:p>
        </p:txBody>
      </p:sp>
      <p:sp>
        <p:nvSpPr>
          <p:cNvPr id="4" name="TextBox 4"/>
          <p:cNvSpPr txBox="1"/>
          <p:nvPr/>
        </p:nvSpPr>
        <p:spPr>
          <a:xfrm>
            <a:off x="1257532" y="1112103"/>
            <a:ext cx="9411622" cy="1215390"/>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THE DARK TRIAD - A NEWER MEASURE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rot="-7505345">
            <a:off x="10954572" y="2840721"/>
            <a:ext cx="833247" cy="4114800"/>
          </a:xfrm>
          <a:custGeom>
            <a:avLst/>
            <a:gdLst/>
            <a:ahLst/>
            <a:cxnLst/>
            <a:rect l="l" t="t" r="r" b="b"/>
            <a:pathLst>
              <a:path w="833247" h="4114800">
                <a:moveTo>
                  <a:pt x="0" y="0"/>
                </a:moveTo>
                <a:lnTo>
                  <a:pt x="833247" y="0"/>
                </a:lnTo>
                <a:lnTo>
                  <a:pt x="8332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257532" y="2734468"/>
            <a:ext cx="10328015" cy="2939415"/>
          </a:xfrm>
          <a:prstGeom prst="rect">
            <a:avLst/>
          </a:prstGeom>
        </p:spPr>
        <p:txBody>
          <a:bodyPr lIns="0" tIns="0" rIns="0" bIns="0" rtlCol="0" anchor="t">
            <a:spAutoFit/>
          </a:bodyPr>
          <a:lstStyle/>
          <a:p>
            <a:pPr marL="518160" lvl="1" indent="-259080" algn="l">
              <a:lnSpc>
                <a:spcPts val="3359"/>
              </a:lnSpc>
              <a:buFont typeface="Arial"/>
              <a:buChar char="•"/>
            </a:pPr>
            <a:r>
              <a:rPr lang="en-US" sz="2400" dirty="0">
                <a:solidFill>
                  <a:srgbClr val="F4F4F4"/>
                </a:solidFill>
                <a:latin typeface="Poppins"/>
                <a:ea typeface="Poppins"/>
                <a:cs typeface="Poppins"/>
                <a:sym typeface="Poppins"/>
              </a:rPr>
              <a:t>Aim was to single out (or focus on) key elements of each construct. </a:t>
            </a:r>
          </a:p>
          <a:p>
            <a:pPr marL="518160" lvl="1" indent="-259080" algn="l">
              <a:lnSpc>
                <a:spcPts val="3359"/>
              </a:lnSpc>
              <a:buFont typeface="Arial"/>
              <a:buChar char="•"/>
            </a:pPr>
            <a:r>
              <a:rPr lang="en-US" sz="2400" dirty="0">
                <a:solidFill>
                  <a:srgbClr val="FEBE10"/>
                </a:solidFill>
                <a:latin typeface="Poppins"/>
                <a:ea typeface="Poppins"/>
                <a:cs typeface="Poppins"/>
                <a:sym typeface="Poppins"/>
              </a:rPr>
              <a:t>Machiavellianism</a:t>
            </a:r>
            <a:r>
              <a:rPr lang="en-US" sz="2400" dirty="0">
                <a:solidFill>
                  <a:srgbClr val="F4F4F4"/>
                </a:solidFill>
                <a:latin typeface="Poppins"/>
                <a:ea typeface="Poppins"/>
                <a:cs typeface="Poppins"/>
                <a:sym typeface="Poppins"/>
              </a:rPr>
              <a:t>: (a) manipulativeness, (b) callous affect, and (c) a strategic-calculating orientation. </a:t>
            </a:r>
          </a:p>
          <a:p>
            <a:pPr marL="518160" lvl="1" indent="-259080" algn="l">
              <a:lnSpc>
                <a:spcPts val="3359"/>
              </a:lnSpc>
              <a:buFont typeface="Arial"/>
              <a:buChar char="•"/>
            </a:pPr>
            <a:r>
              <a:rPr lang="en-US" sz="2400" dirty="0">
                <a:solidFill>
                  <a:srgbClr val="FEBE10"/>
                </a:solidFill>
                <a:latin typeface="Poppins"/>
                <a:ea typeface="Poppins"/>
                <a:cs typeface="Poppins"/>
                <a:sym typeface="Poppins"/>
              </a:rPr>
              <a:t>Psychopathy</a:t>
            </a:r>
            <a:r>
              <a:rPr lang="en-US" sz="2400" dirty="0">
                <a:solidFill>
                  <a:srgbClr val="F4F4F4"/>
                </a:solidFill>
                <a:latin typeface="Poppins"/>
                <a:ea typeface="Poppins"/>
                <a:cs typeface="Poppins"/>
                <a:sym typeface="Poppins"/>
              </a:rPr>
              <a:t>: Impulsivity</a:t>
            </a:r>
          </a:p>
          <a:p>
            <a:pPr marL="518160" lvl="1" indent="-259080" algn="l">
              <a:lnSpc>
                <a:spcPts val="3359"/>
              </a:lnSpc>
              <a:buFont typeface="Arial"/>
              <a:buChar char="•"/>
            </a:pPr>
            <a:r>
              <a:rPr lang="en-US" sz="2400" dirty="0">
                <a:solidFill>
                  <a:srgbClr val="FEBE10"/>
                </a:solidFill>
                <a:latin typeface="Poppins"/>
                <a:ea typeface="Poppins"/>
                <a:cs typeface="Poppins"/>
                <a:sym typeface="Poppins"/>
              </a:rPr>
              <a:t>Narcissism</a:t>
            </a:r>
            <a:r>
              <a:rPr lang="en-US" sz="2400" dirty="0">
                <a:solidFill>
                  <a:srgbClr val="F4F4F4"/>
                </a:solidFill>
                <a:latin typeface="Poppins"/>
                <a:ea typeface="Poppins"/>
                <a:cs typeface="Poppins"/>
                <a:sym typeface="Poppins"/>
              </a:rPr>
              <a:t>: </a:t>
            </a:r>
            <a:r>
              <a:rPr lang="en-US" sz="2400" dirty="0" err="1">
                <a:solidFill>
                  <a:srgbClr val="F4F4F4"/>
                </a:solidFill>
                <a:latin typeface="Poppins"/>
                <a:ea typeface="Poppins"/>
                <a:cs typeface="Poppins"/>
                <a:sym typeface="Poppins"/>
              </a:rPr>
              <a:t>Gradiosity</a:t>
            </a:r>
            <a:endParaRPr lang="en-US" sz="2400" dirty="0">
              <a:solidFill>
                <a:srgbClr val="F4F4F4"/>
              </a:solidFill>
              <a:latin typeface="Poppins"/>
              <a:ea typeface="Poppins"/>
              <a:cs typeface="Poppins"/>
              <a:sym typeface="Poppins"/>
            </a:endParaRPr>
          </a:p>
          <a:p>
            <a:pPr algn="l">
              <a:lnSpc>
                <a:spcPts val="3359"/>
              </a:lnSpc>
            </a:pPr>
            <a:endParaRPr lang="en-US" sz="2400" dirty="0">
              <a:solidFill>
                <a:srgbClr val="F4F4F4"/>
              </a:solidFill>
              <a:latin typeface="Poppins"/>
              <a:ea typeface="Poppins"/>
              <a:cs typeface="Poppins"/>
              <a:sym typeface="Poppins"/>
            </a:endParaRPr>
          </a:p>
        </p:txBody>
      </p:sp>
      <p:sp>
        <p:nvSpPr>
          <p:cNvPr id="4" name="TextBox 4"/>
          <p:cNvSpPr txBox="1"/>
          <p:nvPr/>
        </p:nvSpPr>
        <p:spPr>
          <a:xfrm>
            <a:off x="1257532" y="1112103"/>
            <a:ext cx="9411622" cy="1215390"/>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THE DARK TRIAD - A NEWER MEASURE</a:t>
            </a:r>
          </a:p>
        </p:txBody>
      </p:sp>
      <p:sp>
        <p:nvSpPr>
          <p:cNvPr id="5" name="TextBox 5"/>
          <p:cNvSpPr txBox="1"/>
          <p:nvPr/>
        </p:nvSpPr>
        <p:spPr>
          <a:xfrm>
            <a:off x="9448213" y="6355047"/>
            <a:ext cx="7086990" cy="1263015"/>
          </a:xfrm>
          <a:prstGeom prst="rect">
            <a:avLst/>
          </a:prstGeom>
        </p:spPr>
        <p:txBody>
          <a:bodyPr lIns="0" tIns="0" rIns="0" bIns="0" rtlCol="0" anchor="t">
            <a:spAutoFit/>
          </a:bodyPr>
          <a:lstStyle/>
          <a:p>
            <a:pPr algn="l">
              <a:lnSpc>
                <a:spcPts val="3359"/>
              </a:lnSpc>
            </a:pPr>
            <a:r>
              <a:rPr lang="en-US" sz="2400">
                <a:solidFill>
                  <a:srgbClr val="F4F4F4"/>
                </a:solidFill>
                <a:latin typeface="Poppins"/>
                <a:ea typeface="Poppins"/>
                <a:cs typeface="Poppins"/>
                <a:sym typeface="Poppins"/>
              </a:rPr>
              <a:t>all three constructs “share a common callousness that encourages interpersonal manipulation”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bldLvl="3"/>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flipH="1">
            <a:off x="10818065" y="4815458"/>
            <a:ext cx="2278549" cy="995668"/>
          </a:xfrm>
          <a:custGeom>
            <a:avLst/>
            <a:gdLst/>
            <a:ahLst/>
            <a:cxnLst/>
            <a:rect l="l" t="t" r="r" b="b"/>
            <a:pathLst>
              <a:path w="2278549" h="995668">
                <a:moveTo>
                  <a:pt x="2278548" y="0"/>
                </a:moveTo>
                <a:lnTo>
                  <a:pt x="0" y="0"/>
                </a:lnTo>
                <a:lnTo>
                  <a:pt x="0" y="995669"/>
                </a:lnTo>
                <a:lnTo>
                  <a:pt x="2278548" y="995669"/>
                </a:lnTo>
                <a:lnTo>
                  <a:pt x="227854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257532" y="1112103"/>
            <a:ext cx="9411622" cy="1215390"/>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THE DARK TRIAD - A NEWER MEASURE</a:t>
            </a:r>
          </a:p>
        </p:txBody>
      </p:sp>
      <p:sp>
        <p:nvSpPr>
          <p:cNvPr id="4" name="TextBox 4"/>
          <p:cNvSpPr txBox="1"/>
          <p:nvPr/>
        </p:nvSpPr>
        <p:spPr>
          <a:xfrm>
            <a:off x="1257532" y="3341747"/>
            <a:ext cx="8119953" cy="3857367"/>
          </a:xfrm>
          <a:prstGeom prst="rect">
            <a:avLst/>
          </a:prstGeom>
        </p:spPr>
        <p:txBody>
          <a:bodyPr lIns="0" tIns="0" rIns="0" bIns="0" rtlCol="0" anchor="t">
            <a:spAutoFit/>
          </a:bodyPr>
          <a:lstStyle/>
          <a:p>
            <a:pPr algn="l">
              <a:lnSpc>
                <a:spcPts val="3849"/>
              </a:lnSpc>
            </a:pPr>
            <a:r>
              <a:rPr lang="en-US" sz="2749">
                <a:solidFill>
                  <a:srgbClr val="F4F4F4"/>
                </a:solidFill>
                <a:latin typeface="Poppins"/>
                <a:ea typeface="Poppins"/>
                <a:cs typeface="Poppins"/>
                <a:sym typeface="Poppins"/>
              </a:rPr>
              <a:t>Still, “the three traits exhibit unique behavior: Ego-promoting outcomes will be best predicted by narcissism, those involving reckless anti-social behavior will be best predicted by psychopathy, and outcomes predicted by a strategic orientation will be best predicted by Machiavellianism.”</a:t>
            </a:r>
          </a:p>
          <a:p>
            <a:pPr algn="l">
              <a:lnSpc>
                <a:spcPts val="3849"/>
              </a:lnSpc>
            </a:pPr>
            <a:endParaRPr lang="en-US" sz="2749">
              <a:solidFill>
                <a:srgbClr val="F4F4F4"/>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1257532" y="2800492"/>
            <a:ext cx="15527294" cy="3971016"/>
          </a:xfrm>
          <a:custGeom>
            <a:avLst/>
            <a:gdLst/>
            <a:ahLst/>
            <a:cxnLst/>
            <a:rect l="l" t="t" r="r" b="b"/>
            <a:pathLst>
              <a:path w="15527294" h="3971016">
                <a:moveTo>
                  <a:pt x="0" y="0"/>
                </a:moveTo>
                <a:lnTo>
                  <a:pt x="15527294" y="0"/>
                </a:lnTo>
                <a:lnTo>
                  <a:pt x="15527294" y="3971016"/>
                </a:lnTo>
                <a:lnTo>
                  <a:pt x="0" y="3971016"/>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57532" y="1112103"/>
            <a:ext cx="12391225" cy="634365"/>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VALIDATION OF THE SHORT DARK TRIAD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920939" y="2588579"/>
            <a:ext cx="3226891" cy="2962501"/>
          </a:xfrm>
          <a:custGeom>
            <a:avLst/>
            <a:gdLst/>
            <a:ahLst/>
            <a:cxnLst/>
            <a:rect l="l" t="t" r="r" b="b"/>
            <a:pathLst>
              <a:path w="3226891" h="2962501">
                <a:moveTo>
                  <a:pt x="0" y="0"/>
                </a:moveTo>
                <a:lnTo>
                  <a:pt x="3226891" y="0"/>
                </a:lnTo>
                <a:lnTo>
                  <a:pt x="3226891" y="2962501"/>
                </a:lnTo>
                <a:lnTo>
                  <a:pt x="0" y="2962501"/>
                </a:lnTo>
                <a:lnTo>
                  <a:pt x="0" y="0"/>
                </a:lnTo>
                <a:close/>
              </a:path>
            </a:pathLst>
          </a:custGeom>
          <a:blipFill>
            <a:blip r:embed="rId2"/>
            <a:stretch>
              <a:fillRect l="-1955" t="-11965" r="-7449" b="-7202"/>
            </a:stretch>
          </a:blipFill>
        </p:spPr>
        <p:txBody>
          <a:bodyPr/>
          <a:lstStyle/>
          <a:p>
            <a:endParaRPr lang="en-US"/>
          </a:p>
        </p:txBody>
      </p:sp>
      <p:sp>
        <p:nvSpPr>
          <p:cNvPr id="3" name="TextBox 3"/>
          <p:cNvSpPr txBox="1"/>
          <p:nvPr/>
        </p:nvSpPr>
        <p:spPr>
          <a:xfrm>
            <a:off x="5782078" y="2350045"/>
            <a:ext cx="11361172" cy="3201035"/>
          </a:xfrm>
          <a:prstGeom prst="rect">
            <a:avLst/>
          </a:prstGeom>
        </p:spPr>
        <p:txBody>
          <a:bodyPr lIns="0" tIns="0" rIns="0" bIns="0" rtlCol="0" anchor="t">
            <a:spAutoFit/>
          </a:bodyPr>
          <a:lstStyle/>
          <a:p>
            <a:pPr algn="l">
              <a:lnSpc>
                <a:spcPts val="3640"/>
              </a:lnSpc>
            </a:pPr>
            <a:r>
              <a:rPr lang="en-US" sz="2600" dirty="0">
                <a:solidFill>
                  <a:srgbClr val="049EE3"/>
                </a:solidFill>
                <a:latin typeface="Poppins Bold"/>
                <a:ea typeface="Poppins Bold"/>
                <a:cs typeface="Poppins Bold"/>
                <a:sym typeface="Poppins Bold"/>
              </a:rPr>
              <a:t>A discussion of the nature and character of the Dark Triad</a:t>
            </a:r>
          </a:p>
          <a:p>
            <a:pPr algn="l">
              <a:lnSpc>
                <a:spcPts val="3640"/>
              </a:lnSpc>
            </a:pPr>
            <a:endParaRPr lang="en-US" sz="2600" dirty="0">
              <a:solidFill>
                <a:srgbClr val="049EE3"/>
              </a:solidFill>
              <a:latin typeface="Poppins Bold"/>
              <a:ea typeface="Poppins Bold"/>
              <a:cs typeface="Poppins Bold"/>
              <a:sym typeface="Poppins Bold"/>
            </a:endParaRPr>
          </a:p>
          <a:p>
            <a:pPr marL="561341" lvl="1" indent="-280670" algn="l">
              <a:lnSpc>
                <a:spcPts val="3640"/>
              </a:lnSpc>
              <a:buFont typeface="Arial"/>
              <a:buChar char="•"/>
            </a:pPr>
            <a:r>
              <a:rPr lang="en-US" sz="2600" dirty="0">
                <a:solidFill>
                  <a:srgbClr val="F4F4F4"/>
                </a:solidFill>
                <a:latin typeface="Poppins"/>
                <a:ea typeface="Poppins"/>
                <a:cs typeface="Poppins"/>
                <a:sym typeface="Poppins"/>
              </a:rPr>
              <a:t>What is the Dark Triad? What does it consist of? </a:t>
            </a:r>
          </a:p>
          <a:p>
            <a:pPr marL="561341" lvl="1" indent="-280670" algn="l">
              <a:lnSpc>
                <a:spcPts val="3640"/>
              </a:lnSpc>
              <a:buFont typeface="Arial"/>
              <a:buChar char="•"/>
            </a:pPr>
            <a:r>
              <a:rPr lang="en-US" sz="2600" dirty="0">
                <a:solidFill>
                  <a:srgbClr val="F4F4F4"/>
                </a:solidFill>
                <a:latin typeface="Poppins"/>
                <a:ea typeface="Poppins"/>
                <a:cs typeface="Poppins"/>
                <a:sym typeface="Poppins"/>
              </a:rPr>
              <a:t>What does it tell us about human psychology and behavior? </a:t>
            </a:r>
          </a:p>
          <a:p>
            <a:pPr marL="561341" lvl="1" indent="-280670" algn="l">
              <a:lnSpc>
                <a:spcPts val="3640"/>
              </a:lnSpc>
              <a:buFont typeface="Arial"/>
              <a:buChar char="•"/>
            </a:pPr>
            <a:r>
              <a:rPr lang="en-US" sz="2600" dirty="0">
                <a:solidFill>
                  <a:srgbClr val="F4F4F4"/>
                </a:solidFill>
                <a:latin typeface="Poppins"/>
                <a:ea typeface="Poppins"/>
                <a:cs typeface="Poppins"/>
                <a:sym typeface="Poppins"/>
              </a:rPr>
              <a:t>How is it measured?</a:t>
            </a:r>
          </a:p>
          <a:p>
            <a:pPr marL="561341" lvl="1" indent="-280670" algn="l">
              <a:lnSpc>
                <a:spcPts val="3640"/>
              </a:lnSpc>
              <a:buFont typeface="Arial"/>
              <a:buChar char="•"/>
            </a:pPr>
            <a:r>
              <a:rPr lang="en-US" sz="2600" dirty="0">
                <a:solidFill>
                  <a:srgbClr val="F4F4F4"/>
                </a:solidFill>
                <a:latin typeface="Poppins"/>
                <a:ea typeface="Poppins"/>
                <a:cs typeface="Poppins"/>
                <a:sym typeface="Poppins"/>
              </a:rPr>
              <a:t>Does it have a common core? Are all of its elements necessary? </a:t>
            </a:r>
          </a:p>
          <a:p>
            <a:pPr marL="561341" lvl="1" indent="-280670" algn="l">
              <a:lnSpc>
                <a:spcPts val="3640"/>
              </a:lnSpc>
              <a:buFont typeface="Arial"/>
              <a:buChar char="•"/>
            </a:pPr>
            <a:r>
              <a:rPr lang="en-US" sz="2600" dirty="0">
                <a:solidFill>
                  <a:srgbClr val="F4F4F4"/>
                </a:solidFill>
                <a:latin typeface="Poppins"/>
                <a:ea typeface="Poppins"/>
                <a:cs typeface="Poppins"/>
                <a:sym typeface="Poppins"/>
              </a:rPr>
              <a:t>...</a:t>
            </a:r>
          </a:p>
        </p:txBody>
      </p:sp>
      <p:sp>
        <p:nvSpPr>
          <p:cNvPr id="4" name="TextBox 4"/>
          <p:cNvSpPr txBox="1"/>
          <p:nvPr/>
        </p:nvSpPr>
        <p:spPr>
          <a:xfrm>
            <a:off x="1028700" y="1038225"/>
            <a:ext cx="2531506" cy="645160"/>
          </a:xfrm>
          <a:prstGeom prst="rect">
            <a:avLst/>
          </a:prstGeom>
        </p:spPr>
        <p:txBody>
          <a:bodyPr lIns="0" tIns="0" rIns="0" bIns="0" rtlCol="0" anchor="t">
            <a:spAutoFit/>
          </a:bodyPr>
          <a:lstStyle/>
          <a:p>
            <a:pPr algn="l">
              <a:lnSpc>
                <a:spcPts val="4729"/>
              </a:lnSpc>
            </a:pPr>
            <a:r>
              <a:rPr lang="en-US" sz="4299">
                <a:solidFill>
                  <a:srgbClr val="FAFAFA"/>
                </a:solidFill>
                <a:latin typeface="Poppins Bold"/>
                <a:ea typeface="Poppins Bold"/>
                <a:cs typeface="Poppins Bold"/>
                <a:sym typeface="Poppins Bold"/>
              </a:rPr>
              <a:t>TOPICS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1486364" y="2259685"/>
            <a:ext cx="13525701" cy="6188582"/>
          </a:xfrm>
          <a:custGeom>
            <a:avLst/>
            <a:gdLst/>
            <a:ahLst/>
            <a:cxnLst/>
            <a:rect l="l" t="t" r="r" b="b"/>
            <a:pathLst>
              <a:path w="13525701" h="6188582">
                <a:moveTo>
                  <a:pt x="0" y="0"/>
                </a:moveTo>
                <a:lnTo>
                  <a:pt x="13525701" y="0"/>
                </a:lnTo>
                <a:lnTo>
                  <a:pt x="13525701" y="6188582"/>
                </a:lnTo>
                <a:lnTo>
                  <a:pt x="0" y="618858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57532" y="1112103"/>
            <a:ext cx="12391225" cy="634365"/>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VALIDATION OF THE SHORT DARK TRIAD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TextBox 2"/>
          <p:cNvSpPr txBox="1"/>
          <p:nvPr/>
        </p:nvSpPr>
        <p:spPr>
          <a:xfrm>
            <a:off x="1257532" y="2973678"/>
            <a:ext cx="10100513" cy="5778110"/>
          </a:xfrm>
          <a:prstGeom prst="rect">
            <a:avLst/>
          </a:prstGeom>
        </p:spPr>
        <p:txBody>
          <a:bodyPr lIns="0" tIns="0" rIns="0" bIns="0" rtlCol="0" anchor="t">
            <a:spAutoFit/>
          </a:bodyPr>
          <a:lstStyle/>
          <a:p>
            <a:pPr algn="l">
              <a:lnSpc>
                <a:spcPts val="3849"/>
              </a:lnSpc>
            </a:pPr>
            <a:r>
              <a:rPr lang="en-US" sz="2749">
                <a:solidFill>
                  <a:srgbClr val="F4F4F4"/>
                </a:solidFill>
                <a:latin typeface="Poppins"/>
                <a:ea typeface="Poppins"/>
                <a:cs typeface="Poppins"/>
                <a:sym typeface="Poppins"/>
              </a:rPr>
              <a:t>Using a variety of approaches, we showed that the SD3 subscales provide useful proxies for the established Dark Triad measures they were meant to replace. We confirmed that the three subscales fell in the theoretically appropriate circumplex locations and provided full coverage of the classic constructs. Gender differences paralleled those of the longer measures. Of particular importance, we demon- strated external validity by showing that the SD3 scales predicted corresponding informant-ratings. Hence, the Dark Triad constructs are not just artifacts of self-report variance. </a:t>
            </a:r>
          </a:p>
          <a:p>
            <a:pPr algn="l">
              <a:lnSpc>
                <a:spcPts val="3849"/>
              </a:lnSpc>
            </a:pPr>
            <a:endParaRPr lang="en-US" sz="2749">
              <a:solidFill>
                <a:srgbClr val="F4F4F4"/>
              </a:solidFill>
              <a:latin typeface="Poppins"/>
              <a:ea typeface="Poppins"/>
              <a:cs typeface="Poppins"/>
              <a:sym typeface="Poppins"/>
            </a:endParaRPr>
          </a:p>
        </p:txBody>
      </p:sp>
      <p:sp>
        <p:nvSpPr>
          <p:cNvPr id="3" name="Freeform 3"/>
          <p:cNvSpPr/>
          <p:nvPr/>
        </p:nvSpPr>
        <p:spPr>
          <a:xfrm>
            <a:off x="8709199" y="7972737"/>
            <a:ext cx="869601" cy="620678"/>
          </a:xfrm>
          <a:custGeom>
            <a:avLst/>
            <a:gdLst/>
            <a:ahLst/>
            <a:cxnLst/>
            <a:rect l="l" t="t" r="r" b="b"/>
            <a:pathLst>
              <a:path w="869601" h="620678">
                <a:moveTo>
                  <a:pt x="0" y="0"/>
                </a:moveTo>
                <a:lnTo>
                  <a:pt x="869602" y="0"/>
                </a:lnTo>
                <a:lnTo>
                  <a:pt x="869602" y="620678"/>
                </a:lnTo>
                <a:lnTo>
                  <a:pt x="0" y="6206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257532" y="1112103"/>
            <a:ext cx="9411622" cy="1215390"/>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THE DARK TRIAD - A NEWER MEASURE</a:t>
            </a:r>
          </a:p>
        </p:txBody>
      </p:sp>
      <p:sp>
        <p:nvSpPr>
          <p:cNvPr id="5" name="TextBox 5"/>
          <p:cNvSpPr txBox="1"/>
          <p:nvPr/>
        </p:nvSpPr>
        <p:spPr>
          <a:xfrm>
            <a:off x="12681124" y="4727575"/>
            <a:ext cx="3574977" cy="717550"/>
          </a:xfrm>
          <a:prstGeom prst="rect">
            <a:avLst/>
          </a:prstGeom>
        </p:spPr>
        <p:txBody>
          <a:bodyPr lIns="0" tIns="0" rIns="0" bIns="0" rtlCol="0" anchor="t">
            <a:spAutoFit/>
          </a:bodyPr>
          <a:lstStyle/>
          <a:p>
            <a:pPr marL="0" lvl="0" indent="0" algn="l">
              <a:lnSpc>
                <a:spcPts val="5599"/>
              </a:lnSpc>
              <a:spcBef>
                <a:spcPct val="0"/>
              </a:spcBef>
            </a:pPr>
            <a:r>
              <a:rPr lang="en-US" sz="3999">
                <a:solidFill>
                  <a:srgbClr val="049EE3"/>
                </a:solidFill>
                <a:latin typeface="Poppins Bold"/>
                <a:ea typeface="Poppins Bold"/>
                <a:cs typeface="Poppins Bold"/>
                <a:sym typeface="Poppins Bold"/>
              </a:rPr>
              <a:t>CONCLUSION</a:t>
            </a:r>
          </a:p>
        </p:txBody>
      </p:sp>
      <p:sp>
        <p:nvSpPr>
          <p:cNvPr id="6" name="Freeform 6"/>
          <p:cNvSpPr/>
          <p:nvPr/>
        </p:nvSpPr>
        <p:spPr>
          <a:xfrm rot="-10800000">
            <a:off x="387931" y="2438725"/>
            <a:ext cx="869601" cy="620678"/>
          </a:xfrm>
          <a:custGeom>
            <a:avLst/>
            <a:gdLst/>
            <a:ahLst/>
            <a:cxnLst/>
            <a:rect l="l" t="t" r="r" b="b"/>
            <a:pathLst>
              <a:path w="869601" h="620678">
                <a:moveTo>
                  <a:pt x="0" y="0"/>
                </a:moveTo>
                <a:lnTo>
                  <a:pt x="869601" y="0"/>
                </a:lnTo>
                <a:lnTo>
                  <a:pt x="869601" y="620678"/>
                </a:lnTo>
                <a:lnTo>
                  <a:pt x="0" y="6206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1028700" y="1598207"/>
            <a:ext cx="9203876" cy="6864875"/>
          </a:xfrm>
          <a:custGeom>
            <a:avLst/>
            <a:gdLst/>
            <a:ahLst/>
            <a:cxnLst/>
            <a:rect l="l" t="t" r="r" b="b"/>
            <a:pathLst>
              <a:path w="9203876" h="6864875">
                <a:moveTo>
                  <a:pt x="0" y="0"/>
                </a:moveTo>
                <a:lnTo>
                  <a:pt x="9203876" y="0"/>
                </a:lnTo>
                <a:lnTo>
                  <a:pt x="9203876" y="6864875"/>
                </a:lnTo>
                <a:lnTo>
                  <a:pt x="0" y="6864875"/>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1262455" y="1885561"/>
            <a:ext cx="9979154" cy="5849849"/>
          </a:xfrm>
          <a:custGeom>
            <a:avLst/>
            <a:gdLst/>
            <a:ahLst/>
            <a:cxnLst/>
            <a:rect l="l" t="t" r="r" b="b"/>
            <a:pathLst>
              <a:path w="9979154" h="5849849">
                <a:moveTo>
                  <a:pt x="0" y="0"/>
                </a:moveTo>
                <a:lnTo>
                  <a:pt x="9979154" y="0"/>
                </a:lnTo>
                <a:lnTo>
                  <a:pt x="9979154" y="5849849"/>
                </a:lnTo>
                <a:lnTo>
                  <a:pt x="0" y="5849849"/>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446002" y="1306611"/>
            <a:ext cx="11682168" cy="5815907"/>
          </a:xfrm>
          <a:custGeom>
            <a:avLst/>
            <a:gdLst/>
            <a:ahLst/>
            <a:cxnLst/>
            <a:rect l="l" t="t" r="r" b="b"/>
            <a:pathLst>
              <a:path w="11682168" h="5815907">
                <a:moveTo>
                  <a:pt x="0" y="0"/>
                </a:moveTo>
                <a:lnTo>
                  <a:pt x="11682168" y="0"/>
                </a:lnTo>
                <a:lnTo>
                  <a:pt x="11682168" y="5815907"/>
                </a:lnTo>
                <a:lnTo>
                  <a:pt x="0" y="5815907"/>
                </a:lnTo>
                <a:lnTo>
                  <a:pt x="0" y="0"/>
                </a:lnTo>
                <a:close/>
              </a:path>
            </a:pathLst>
          </a:custGeom>
          <a:blipFill>
            <a:blip r:embed="rId2"/>
            <a:stretch>
              <a:fillRect/>
            </a:stretch>
          </a:blipFill>
        </p:spPr>
        <p:txBody>
          <a:bodyPr/>
          <a:lstStyle/>
          <a:p>
            <a:endParaRPr lang="en-US"/>
          </a:p>
        </p:txBody>
      </p:sp>
      <p:sp>
        <p:nvSpPr>
          <p:cNvPr id="3" name="Freeform 3"/>
          <p:cNvSpPr/>
          <p:nvPr/>
        </p:nvSpPr>
        <p:spPr>
          <a:xfrm>
            <a:off x="1277362" y="5441322"/>
            <a:ext cx="11561831" cy="2348905"/>
          </a:xfrm>
          <a:custGeom>
            <a:avLst/>
            <a:gdLst/>
            <a:ahLst/>
            <a:cxnLst/>
            <a:rect l="l" t="t" r="r" b="b"/>
            <a:pathLst>
              <a:path w="11561831" h="2348905">
                <a:moveTo>
                  <a:pt x="0" y="0"/>
                </a:moveTo>
                <a:lnTo>
                  <a:pt x="11561831" y="0"/>
                </a:lnTo>
                <a:lnTo>
                  <a:pt x="11561831" y="2348905"/>
                </a:lnTo>
                <a:lnTo>
                  <a:pt x="0" y="2348905"/>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TextBox 2"/>
          <p:cNvSpPr txBox="1"/>
          <p:nvPr/>
        </p:nvSpPr>
        <p:spPr>
          <a:xfrm>
            <a:off x="1028700" y="1427591"/>
            <a:ext cx="9411622" cy="1215390"/>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SOME RESULTS FROM THE SHORT DARK TRIAD</a:t>
            </a:r>
          </a:p>
        </p:txBody>
      </p:sp>
      <p:sp>
        <p:nvSpPr>
          <p:cNvPr id="3" name="TextBox 3"/>
          <p:cNvSpPr txBox="1"/>
          <p:nvPr/>
        </p:nvSpPr>
        <p:spPr>
          <a:xfrm>
            <a:off x="1028700" y="4220032"/>
            <a:ext cx="11538868" cy="452047"/>
          </a:xfrm>
          <a:prstGeom prst="rect">
            <a:avLst/>
          </a:prstGeom>
        </p:spPr>
        <p:txBody>
          <a:bodyPr lIns="0" tIns="0" rIns="0" bIns="0" rtlCol="0" anchor="t">
            <a:spAutoFit/>
          </a:bodyPr>
          <a:lstStyle/>
          <a:p>
            <a:pPr marL="539749" lvl="1" indent="-269875" algn="l">
              <a:lnSpc>
                <a:spcPts val="3499"/>
              </a:lnSpc>
              <a:buFont typeface="Arial"/>
              <a:buChar char="•"/>
            </a:pPr>
            <a:r>
              <a:rPr lang="en-US" sz="3000" u="sng" dirty="0">
                <a:solidFill>
                  <a:schemeClr val="bg1"/>
                </a:solidFill>
                <a:latin typeface="Poppins"/>
                <a:ea typeface="Poppins"/>
                <a:cs typeface="Poppins"/>
                <a:sym typeface="Poppins"/>
                <a:hlinkClick r:id="rId2" tooltip="https://openpsychometrics.org/tests/SD3/results.php">
                  <a:extLst>
                    <a:ext uri="{A12FA001-AC4F-418D-AE19-62706E023703}">
                      <ahyp:hlinkClr xmlns:ahyp="http://schemas.microsoft.com/office/drawing/2018/hyperlinkcolor" val="tx"/>
                    </a:ext>
                  </a:extLst>
                </a:hlinkClick>
              </a:rPr>
              <a:t>RESULTS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14875092" y="3325742"/>
            <a:ext cx="1454519" cy="1620634"/>
          </a:xfrm>
          <a:custGeom>
            <a:avLst/>
            <a:gdLst/>
            <a:ahLst/>
            <a:cxnLst/>
            <a:rect l="l" t="t" r="r" b="b"/>
            <a:pathLst>
              <a:path w="1454519" h="1620634">
                <a:moveTo>
                  <a:pt x="0" y="0"/>
                </a:moveTo>
                <a:lnTo>
                  <a:pt x="1454519" y="0"/>
                </a:lnTo>
                <a:lnTo>
                  <a:pt x="1454519" y="1620634"/>
                </a:lnTo>
                <a:lnTo>
                  <a:pt x="0" y="16206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1427591"/>
            <a:ext cx="9411622" cy="634365"/>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THE DARK TRIAD - KEY ISSUES</a:t>
            </a:r>
          </a:p>
        </p:txBody>
      </p:sp>
      <p:sp>
        <p:nvSpPr>
          <p:cNvPr id="4" name="TextBox 4"/>
          <p:cNvSpPr txBox="1"/>
          <p:nvPr/>
        </p:nvSpPr>
        <p:spPr>
          <a:xfrm>
            <a:off x="1028700" y="2870447"/>
            <a:ext cx="11538868" cy="3070225"/>
          </a:xfrm>
          <a:prstGeom prst="rect">
            <a:avLst/>
          </a:prstGeom>
        </p:spPr>
        <p:txBody>
          <a:bodyPr lIns="0" tIns="0" rIns="0" bIns="0" rtlCol="0" anchor="t">
            <a:spAutoFit/>
          </a:bodyPr>
          <a:lstStyle/>
          <a:p>
            <a:pPr marL="539749" lvl="1" indent="-269875" algn="l">
              <a:lnSpc>
                <a:spcPts val="3499"/>
              </a:lnSpc>
              <a:buFont typeface="Arial"/>
              <a:buChar char="•"/>
            </a:pPr>
            <a:r>
              <a:rPr lang="en-US" sz="2499" dirty="0">
                <a:solidFill>
                  <a:srgbClr val="FEBE10"/>
                </a:solidFill>
                <a:latin typeface="Poppins"/>
                <a:ea typeface="Poppins"/>
                <a:cs typeface="Poppins"/>
                <a:sym typeface="Poppins"/>
              </a:rPr>
              <a:t>These are measures of subclinical (“normal”) personality traits .</a:t>
            </a:r>
          </a:p>
          <a:p>
            <a:pPr marL="539749" lvl="1" indent="-269875" algn="l">
              <a:lnSpc>
                <a:spcPts val="3499"/>
              </a:lnSpc>
              <a:buFont typeface="Arial"/>
              <a:buChar char="•"/>
            </a:pPr>
            <a:r>
              <a:rPr lang="en-US" sz="2499" dirty="0">
                <a:solidFill>
                  <a:srgbClr val="F4F4F4"/>
                </a:solidFill>
                <a:latin typeface="Poppins"/>
                <a:ea typeface="Poppins"/>
                <a:cs typeface="Poppins"/>
                <a:sym typeface="Poppins"/>
              </a:rPr>
              <a:t> “Clinical samples comprise individuals those currently under clinical or forensic supervision; Subclinical samples refer to continuous distributions in broader community samples” (Furnham et al., 2013, p. 200) </a:t>
            </a:r>
          </a:p>
          <a:p>
            <a:pPr marL="539749" lvl="1" indent="-269875" algn="l">
              <a:lnSpc>
                <a:spcPts val="3499"/>
              </a:lnSpc>
              <a:buFont typeface="Arial"/>
              <a:buChar char="•"/>
            </a:pPr>
            <a:r>
              <a:rPr lang="en-US" sz="2499" dirty="0">
                <a:solidFill>
                  <a:srgbClr val="F4F4F4"/>
                </a:solidFill>
                <a:latin typeface="Poppins"/>
                <a:ea typeface="Poppins"/>
                <a:cs typeface="Poppins"/>
                <a:sym typeface="Poppins"/>
              </a:rPr>
              <a:t>Both psychopathy and narcissism have their origins in clinical psychology and psychiatry.  Machiavellianism does not.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15165072" y="2981640"/>
            <a:ext cx="1645292" cy="1832343"/>
          </a:xfrm>
          <a:custGeom>
            <a:avLst/>
            <a:gdLst/>
            <a:ahLst/>
            <a:cxnLst/>
            <a:rect l="l" t="t" r="r" b="b"/>
            <a:pathLst>
              <a:path w="1645292" h="1832343">
                <a:moveTo>
                  <a:pt x="0" y="0"/>
                </a:moveTo>
                <a:lnTo>
                  <a:pt x="1645292" y="0"/>
                </a:lnTo>
                <a:lnTo>
                  <a:pt x="1645292" y="1832344"/>
                </a:lnTo>
                <a:lnTo>
                  <a:pt x="0" y="18323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1427591"/>
            <a:ext cx="9411622" cy="634365"/>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THE DARK TRIAD - KEY ISSUES</a:t>
            </a:r>
          </a:p>
        </p:txBody>
      </p:sp>
      <p:sp>
        <p:nvSpPr>
          <p:cNvPr id="4" name="TextBox 4"/>
          <p:cNvSpPr txBox="1"/>
          <p:nvPr/>
        </p:nvSpPr>
        <p:spPr>
          <a:xfrm>
            <a:off x="1028700" y="2870447"/>
            <a:ext cx="13834915" cy="5699125"/>
          </a:xfrm>
          <a:prstGeom prst="rect">
            <a:avLst/>
          </a:prstGeom>
        </p:spPr>
        <p:txBody>
          <a:bodyPr lIns="0" tIns="0" rIns="0" bIns="0" rtlCol="0" anchor="t">
            <a:spAutoFit/>
          </a:bodyPr>
          <a:lstStyle/>
          <a:p>
            <a:pPr marL="539749" lvl="1" indent="-269875" algn="l">
              <a:lnSpc>
                <a:spcPts val="3499"/>
              </a:lnSpc>
              <a:buFont typeface="Arial"/>
              <a:buChar char="•"/>
            </a:pPr>
            <a:r>
              <a:rPr lang="en-US" sz="2499" dirty="0">
                <a:solidFill>
                  <a:srgbClr val="FEBE10"/>
                </a:solidFill>
                <a:latin typeface="Poppins"/>
                <a:ea typeface="Poppins"/>
                <a:cs typeface="Poppins"/>
                <a:sym typeface="Poppins"/>
              </a:rPr>
              <a:t>How much overlap is there between the three constructs? </a:t>
            </a:r>
          </a:p>
          <a:p>
            <a:pPr marL="539749" lvl="1" indent="-269875" algn="l">
              <a:lnSpc>
                <a:spcPts val="3499"/>
              </a:lnSpc>
              <a:buFont typeface="Arial"/>
              <a:buChar char="•"/>
            </a:pPr>
            <a:r>
              <a:rPr lang="en-US" sz="2499" dirty="0">
                <a:solidFill>
                  <a:srgbClr val="F4F4F4"/>
                </a:solidFill>
                <a:latin typeface="Poppins"/>
                <a:ea typeface="Poppins"/>
                <a:cs typeface="Poppins"/>
                <a:sym typeface="Poppins"/>
              </a:rPr>
              <a:t>The three are correlated with each other (Expected?) and they show similar correlates</a:t>
            </a:r>
          </a:p>
          <a:p>
            <a:pPr marL="539749" lvl="1" indent="-269875" algn="l">
              <a:lnSpc>
                <a:spcPts val="3499"/>
              </a:lnSpc>
              <a:buFont typeface="Arial"/>
              <a:buChar char="•"/>
            </a:pPr>
            <a:r>
              <a:rPr lang="en-US" sz="2499" dirty="0">
                <a:solidFill>
                  <a:srgbClr val="F4F4F4"/>
                </a:solidFill>
                <a:latin typeface="Poppins"/>
                <a:ea typeface="Poppins"/>
                <a:cs typeface="Poppins"/>
                <a:sym typeface="Poppins"/>
              </a:rPr>
              <a:t>“The key to differentiating the Dark Triad lies in administering measures of all three to the same sample and applying multiple regression to determine their independent contributions.” (Furnham et al. , 2013, p. 203)</a:t>
            </a:r>
          </a:p>
          <a:p>
            <a:pPr marL="1079499" lvl="2" indent="-359833" algn="l">
              <a:lnSpc>
                <a:spcPts val="3499"/>
              </a:lnSpc>
              <a:buFont typeface="Arial"/>
              <a:buChar char="⚬"/>
            </a:pPr>
            <a:r>
              <a:rPr lang="en-US" sz="2499" dirty="0">
                <a:solidFill>
                  <a:srgbClr val="F4F4F4"/>
                </a:solidFill>
                <a:latin typeface="Poppins"/>
                <a:ea typeface="Poppins"/>
                <a:cs typeface="Poppins"/>
                <a:sym typeface="Poppins"/>
              </a:rPr>
              <a:t>“When regression analyses are conducted, differences among the Dark Triad outcomes become clear. Here are some examples. Compared to the other two, Machiavellians are more likely to plagiarize essays... and avoid risky bets... More than the other two, narcissists self-enhance...and aggress after ego threat.... Finally, more than the other two, psychopaths bully others ..., and carry out their revenge fantasies.... “ (ibid.)</a:t>
            </a:r>
          </a:p>
          <a:p>
            <a:pPr algn="l">
              <a:lnSpc>
                <a:spcPts val="3499"/>
              </a:lnSpc>
            </a:pPr>
            <a:endParaRPr lang="en-US" sz="2499" dirty="0">
              <a:solidFill>
                <a:srgbClr val="F4F4F4"/>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15736698" y="3096909"/>
            <a:ext cx="1522602" cy="1695705"/>
          </a:xfrm>
          <a:custGeom>
            <a:avLst/>
            <a:gdLst/>
            <a:ahLst/>
            <a:cxnLst/>
            <a:rect l="l" t="t" r="r" b="b"/>
            <a:pathLst>
              <a:path w="1522602" h="1695705">
                <a:moveTo>
                  <a:pt x="0" y="0"/>
                </a:moveTo>
                <a:lnTo>
                  <a:pt x="1522602" y="0"/>
                </a:lnTo>
                <a:lnTo>
                  <a:pt x="1522602" y="1695706"/>
                </a:lnTo>
                <a:lnTo>
                  <a:pt x="0" y="1695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028700" y="2870447"/>
            <a:ext cx="13834915" cy="1755775"/>
          </a:xfrm>
          <a:prstGeom prst="rect">
            <a:avLst/>
          </a:prstGeom>
        </p:spPr>
        <p:txBody>
          <a:bodyPr lIns="0" tIns="0" rIns="0" bIns="0" rtlCol="0" anchor="t">
            <a:spAutoFit/>
          </a:bodyPr>
          <a:lstStyle/>
          <a:p>
            <a:pPr marL="539749" lvl="1" indent="-269875" algn="l">
              <a:lnSpc>
                <a:spcPts val="3499"/>
              </a:lnSpc>
              <a:buFont typeface="Arial"/>
              <a:buChar char="•"/>
            </a:pPr>
            <a:r>
              <a:rPr lang="en-US" sz="2499" dirty="0">
                <a:solidFill>
                  <a:srgbClr val="FEBE10"/>
                </a:solidFill>
                <a:latin typeface="Poppins"/>
                <a:ea typeface="Poppins"/>
                <a:cs typeface="Poppins"/>
                <a:sym typeface="Poppins"/>
              </a:rPr>
              <a:t>How do they relate to known and influential structural models of personality?</a:t>
            </a:r>
          </a:p>
          <a:p>
            <a:pPr algn="l">
              <a:lnSpc>
                <a:spcPts val="3499"/>
              </a:lnSpc>
            </a:pPr>
            <a:endParaRPr lang="en-US" sz="2499" dirty="0">
              <a:solidFill>
                <a:srgbClr val="FEBE10"/>
              </a:solidFill>
              <a:latin typeface="Poppins"/>
              <a:ea typeface="Poppins"/>
              <a:cs typeface="Poppins"/>
              <a:sym typeface="Poppins"/>
            </a:endParaRPr>
          </a:p>
          <a:p>
            <a:pPr marL="539749" lvl="1" indent="-269875" algn="l">
              <a:lnSpc>
                <a:spcPts val="3499"/>
              </a:lnSpc>
              <a:buFont typeface="Arial"/>
              <a:buChar char="•"/>
            </a:pPr>
            <a:r>
              <a:rPr lang="en-US" sz="2499" dirty="0">
                <a:solidFill>
                  <a:srgbClr val="F4F4F4"/>
                </a:solidFill>
                <a:latin typeface="Poppins"/>
                <a:ea typeface="Poppins"/>
                <a:cs typeface="Poppins"/>
                <a:sym typeface="Poppins"/>
              </a:rPr>
              <a:t>The Big Five Model and the Big Six (HEXACO model)</a:t>
            </a:r>
          </a:p>
          <a:p>
            <a:pPr algn="l">
              <a:lnSpc>
                <a:spcPts val="3499"/>
              </a:lnSpc>
            </a:pPr>
            <a:endParaRPr lang="en-US" sz="2499" dirty="0">
              <a:solidFill>
                <a:srgbClr val="F4F4F4"/>
              </a:solidFill>
              <a:latin typeface="Poppins"/>
              <a:ea typeface="Poppins"/>
              <a:cs typeface="Poppins"/>
              <a:sym typeface="Poppins"/>
            </a:endParaRPr>
          </a:p>
        </p:txBody>
      </p:sp>
      <p:sp>
        <p:nvSpPr>
          <p:cNvPr id="4" name="TextBox 4"/>
          <p:cNvSpPr txBox="1"/>
          <p:nvPr/>
        </p:nvSpPr>
        <p:spPr>
          <a:xfrm>
            <a:off x="1028700" y="1427591"/>
            <a:ext cx="9411622" cy="634365"/>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THE DARK TRIAD - KEY ISSUES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9296021" y="2333618"/>
            <a:ext cx="8845093" cy="5900197"/>
          </a:xfrm>
          <a:custGeom>
            <a:avLst/>
            <a:gdLst/>
            <a:ahLst/>
            <a:cxnLst/>
            <a:rect l="l" t="t" r="r" b="b"/>
            <a:pathLst>
              <a:path w="8845093" h="5900197">
                <a:moveTo>
                  <a:pt x="0" y="0"/>
                </a:moveTo>
                <a:lnTo>
                  <a:pt x="8845093" y="0"/>
                </a:lnTo>
                <a:lnTo>
                  <a:pt x="8845093" y="5900197"/>
                </a:lnTo>
                <a:lnTo>
                  <a:pt x="0" y="590019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95686" y="1384300"/>
            <a:ext cx="7998398" cy="6575425"/>
          </a:xfrm>
          <a:prstGeom prst="rect">
            <a:avLst/>
          </a:prstGeom>
        </p:spPr>
        <p:txBody>
          <a:bodyPr lIns="0" tIns="0" rIns="0" bIns="0" rtlCol="0" anchor="t">
            <a:spAutoFit/>
          </a:bodyPr>
          <a:lstStyle/>
          <a:p>
            <a:pPr algn="l">
              <a:lnSpc>
                <a:spcPts val="3499"/>
              </a:lnSpc>
            </a:pPr>
            <a:r>
              <a:rPr lang="en-US" sz="2499" dirty="0">
                <a:solidFill>
                  <a:srgbClr val="F4F4F4"/>
                </a:solidFill>
                <a:latin typeface="Poppins"/>
                <a:ea typeface="Poppins"/>
                <a:cs typeface="Poppins"/>
                <a:sym typeface="Poppins"/>
              </a:rPr>
              <a:t>Big Five</a:t>
            </a:r>
          </a:p>
          <a:p>
            <a:pPr algn="l">
              <a:lnSpc>
                <a:spcPts val="3499"/>
              </a:lnSpc>
            </a:pPr>
            <a:endParaRPr lang="en-US" sz="2499" dirty="0">
              <a:solidFill>
                <a:srgbClr val="F4F4F4"/>
              </a:solidFill>
              <a:latin typeface="Poppins"/>
              <a:ea typeface="Poppins"/>
              <a:cs typeface="Poppins"/>
              <a:sym typeface="Poppins"/>
            </a:endParaRPr>
          </a:p>
          <a:p>
            <a:pPr marL="539749" lvl="1" indent="-269875" algn="l">
              <a:lnSpc>
                <a:spcPts val="3499"/>
              </a:lnSpc>
              <a:buFont typeface="Arial"/>
              <a:buChar char="•"/>
            </a:pPr>
            <a:r>
              <a:rPr lang="en-US" sz="2499" dirty="0">
                <a:solidFill>
                  <a:srgbClr val="FEBE10"/>
                </a:solidFill>
                <a:latin typeface="Poppins Bold"/>
                <a:ea typeface="Poppins Bold"/>
                <a:cs typeface="Poppins Bold"/>
                <a:sym typeface="Poppins Bold"/>
              </a:rPr>
              <a:t>Neuroticism</a:t>
            </a:r>
            <a:r>
              <a:rPr lang="en-US" sz="2499" dirty="0">
                <a:solidFill>
                  <a:srgbClr val="F4F4F4"/>
                </a:solidFill>
                <a:latin typeface="Poppins"/>
                <a:ea typeface="Poppins"/>
                <a:cs typeface="Poppins"/>
                <a:sym typeface="Poppins"/>
              </a:rPr>
              <a:t>: Anxiety, hostility, depression, self-consciousness, impulsiveness, vulnerability</a:t>
            </a:r>
          </a:p>
          <a:p>
            <a:pPr marL="539749" lvl="1" indent="-269875" algn="l">
              <a:lnSpc>
                <a:spcPts val="3499"/>
              </a:lnSpc>
              <a:buFont typeface="Arial"/>
              <a:buChar char="•"/>
            </a:pPr>
            <a:r>
              <a:rPr lang="en-US" sz="2499" dirty="0">
                <a:solidFill>
                  <a:srgbClr val="FEBE10"/>
                </a:solidFill>
                <a:latin typeface="Poppins Bold"/>
                <a:ea typeface="Poppins Bold"/>
                <a:cs typeface="Poppins Bold"/>
                <a:sym typeface="Poppins Bold"/>
              </a:rPr>
              <a:t>Extroversion</a:t>
            </a:r>
            <a:r>
              <a:rPr lang="en-US" sz="2499" dirty="0">
                <a:solidFill>
                  <a:srgbClr val="F4F4F4"/>
                </a:solidFill>
                <a:latin typeface="Poppins"/>
                <a:ea typeface="Poppins"/>
                <a:cs typeface="Poppins"/>
                <a:sym typeface="Poppins"/>
              </a:rPr>
              <a:t>: Warmth, gregariousness, assertiveness, activity, excitement-seeking, positive emotions</a:t>
            </a:r>
          </a:p>
          <a:p>
            <a:pPr marL="539749" lvl="1" indent="-269875" algn="l">
              <a:lnSpc>
                <a:spcPts val="3499"/>
              </a:lnSpc>
              <a:buFont typeface="Arial"/>
              <a:buChar char="•"/>
            </a:pPr>
            <a:r>
              <a:rPr lang="en-US" sz="2499" dirty="0">
                <a:solidFill>
                  <a:srgbClr val="FEBE10"/>
                </a:solidFill>
                <a:latin typeface="Poppins Bold"/>
                <a:ea typeface="Poppins Bold"/>
                <a:cs typeface="Poppins Bold"/>
                <a:sym typeface="Poppins Bold"/>
              </a:rPr>
              <a:t>Openness</a:t>
            </a:r>
            <a:r>
              <a:rPr lang="en-US" sz="2499" dirty="0">
                <a:solidFill>
                  <a:srgbClr val="FEBE10"/>
                </a:solidFill>
                <a:latin typeface="Poppins"/>
                <a:ea typeface="Poppins"/>
                <a:cs typeface="Poppins"/>
                <a:sym typeface="Poppins"/>
              </a:rPr>
              <a:t> </a:t>
            </a:r>
            <a:r>
              <a:rPr lang="en-US" sz="2499" dirty="0">
                <a:solidFill>
                  <a:srgbClr val="FEBE10"/>
                </a:solidFill>
                <a:latin typeface="Poppins Bold"/>
                <a:ea typeface="Poppins Bold"/>
                <a:cs typeface="Poppins Bold"/>
                <a:sym typeface="Poppins Bold"/>
              </a:rPr>
              <a:t>to experience</a:t>
            </a:r>
            <a:r>
              <a:rPr lang="en-US" sz="2499" dirty="0">
                <a:solidFill>
                  <a:srgbClr val="F4F4F4"/>
                </a:solidFill>
                <a:latin typeface="Poppins"/>
                <a:ea typeface="Poppins"/>
                <a:cs typeface="Poppins"/>
                <a:sym typeface="Poppins"/>
              </a:rPr>
              <a:t>: fantasy, aesthetics, feelings, actions, ideas, values</a:t>
            </a:r>
          </a:p>
          <a:p>
            <a:pPr marL="539749" lvl="1" indent="-269875" algn="l">
              <a:lnSpc>
                <a:spcPts val="3499"/>
              </a:lnSpc>
              <a:buFont typeface="Arial"/>
              <a:buChar char="•"/>
            </a:pPr>
            <a:r>
              <a:rPr lang="en-US" sz="2499" dirty="0">
                <a:solidFill>
                  <a:srgbClr val="FEBE10"/>
                </a:solidFill>
                <a:latin typeface="Poppins Bold"/>
                <a:ea typeface="Poppins Bold"/>
                <a:cs typeface="Poppins Bold"/>
                <a:sym typeface="Poppins Bold"/>
              </a:rPr>
              <a:t>Agreeableness</a:t>
            </a:r>
            <a:r>
              <a:rPr lang="en-US" sz="2499" dirty="0">
                <a:solidFill>
                  <a:srgbClr val="F4F4F4"/>
                </a:solidFill>
                <a:latin typeface="Poppins"/>
                <a:ea typeface="Poppins"/>
                <a:cs typeface="Poppins"/>
                <a:sym typeface="Poppins"/>
              </a:rPr>
              <a:t>: Trust, straightforwardness, altruism, compliance, modesty, tender-mindedness</a:t>
            </a:r>
          </a:p>
          <a:p>
            <a:pPr marL="539749" lvl="1" indent="-269875" algn="l">
              <a:lnSpc>
                <a:spcPts val="3499"/>
              </a:lnSpc>
              <a:buFont typeface="Arial"/>
              <a:buChar char="•"/>
            </a:pPr>
            <a:r>
              <a:rPr lang="en-US" sz="2499" dirty="0">
                <a:solidFill>
                  <a:srgbClr val="FEBE10"/>
                </a:solidFill>
                <a:latin typeface="Poppins Bold"/>
                <a:ea typeface="Poppins Bold"/>
                <a:cs typeface="Poppins Bold"/>
                <a:sym typeface="Poppins Bold"/>
              </a:rPr>
              <a:t>Conscientiousness</a:t>
            </a:r>
            <a:r>
              <a:rPr lang="en-US" sz="2499" dirty="0">
                <a:solidFill>
                  <a:srgbClr val="F4F4F4"/>
                </a:solidFill>
                <a:latin typeface="Poppins"/>
                <a:ea typeface="Poppins"/>
                <a:cs typeface="Poppins"/>
                <a:sym typeface="Poppins"/>
              </a:rPr>
              <a:t>: Competence, order, dutifulness, achievement striving, self-discipline, deliberation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1080123" y="2939379"/>
            <a:ext cx="5176897" cy="3112609"/>
          </a:xfrm>
          <a:custGeom>
            <a:avLst/>
            <a:gdLst/>
            <a:ahLst/>
            <a:cxnLst/>
            <a:rect l="l" t="t" r="r" b="b"/>
            <a:pathLst>
              <a:path w="5176897" h="3112609">
                <a:moveTo>
                  <a:pt x="0" y="0"/>
                </a:moveTo>
                <a:lnTo>
                  <a:pt x="5176897" y="0"/>
                </a:lnTo>
                <a:lnTo>
                  <a:pt x="5176897" y="3112610"/>
                </a:lnTo>
                <a:lnTo>
                  <a:pt x="0" y="31126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7272144" y="3089992"/>
            <a:ext cx="9720456" cy="3593291"/>
          </a:xfrm>
          <a:prstGeom prst="rect">
            <a:avLst/>
          </a:prstGeom>
        </p:spPr>
        <p:txBody>
          <a:bodyPr wrap="square" lIns="0" tIns="0" rIns="0" bIns="0" rtlCol="0" anchor="t">
            <a:spAutoFit/>
          </a:bodyPr>
          <a:lstStyle/>
          <a:p>
            <a:pPr marL="431801" lvl="1" indent="-215900" algn="l">
              <a:lnSpc>
                <a:spcPts val="2800"/>
              </a:lnSpc>
              <a:buFont typeface="Arial"/>
              <a:buChar char="•"/>
            </a:pPr>
            <a:r>
              <a:rPr lang="en-US" sz="2400" dirty="0">
                <a:solidFill>
                  <a:srgbClr val="F4F4F4"/>
                </a:solidFill>
                <a:latin typeface="Poppins"/>
                <a:ea typeface="Poppins"/>
                <a:cs typeface="Poppins"/>
                <a:sym typeface="Poppins"/>
              </a:rPr>
              <a:t>Malice; Deceitfulness; Cruelty; Vindictiveness; Manipulativeness; Arrogance; Sadism; Greed; Selfishness; Ruthlessness; Intolerance; Jealousy; Corruption; Hatred; Narcissism; Envy; Spitefulness; Callousness; Hostility; Dishonesty; Malcontent; Vengefulness; Insensitivity; Contempt; Oppressiveness; Mercilessness</a:t>
            </a:r>
          </a:p>
          <a:p>
            <a:pPr marL="431801" lvl="1" indent="-215900" algn="l">
              <a:lnSpc>
                <a:spcPts val="2800"/>
              </a:lnSpc>
              <a:buFont typeface="Arial"/>
              <a:buChar char="•"/>
            </a:pPr>
            <a:r>
              <a:rPr lang="en-US" sz="2400" dirty="0">
                <a:solidFill>
                  <a:srgbClr val="F4F4F4"/>
                </a:solidFill>
                <a:latin typeface="Poppins"/>
                <a:ea typeface="Poppins"/>
                <a:cs typeface="Poppins"/>
                <a:sym typeface="Poppins"/>
              </a:rPr>
              <a:t>This is a big “tent” of traits. </a:t>
            </a:r>
          </a:p>
          <a:p>
            <a:pPr marL="431801" lvl="1" indent="-215900" algn="l">
              <a:lnSpc>
                <a:spcPts val="2800"/>
              </a:lnSpc>
              <a:buFont typeface="Arial"/>
              <a:buChar char="•"/>
            </a:pPr>
            <a:r>
              <a:rPr lang="en-US" sz="2400" dirty="0">
                <a:solidFill>
                  <a:srgbClr val="F4F4F4"/>
                </a:solidFill>
                <a:latin typeface="Poppins"/>
                <a:ea typeface="Poppins"/>
                <a:cs typeface="Poppins"/>
                <a:sym typeface="Poppins"/>
              </a:rPr>
              <a:t>Why interested in these traits? </a:t>
            </a:r>
          </a:p>
          <a:p>
            <a:pPr marL="431801" lvl="1" indent="-215900" algn="l">
              <a:lnSpc>
                <a:spcPts val="2800"/>
              </a:lnSpc>
              <a:buFont typeface="Arial"/>
              <a:buChar char="•"/>
            </a:pPr>
            <a:r>
              <a:rPr lang="en-US" sz="2400" dirty="0">
                <a:solidFill>
                  <a:srgbClr val="F4F4F4"/>
                </a:solidFill>
                <a:latin typeface="Poppins"/>
                <a:ea typeface="Poppins"/>
                <a:cs typeface="Poppins"/>
                <a:sym typeface="Poppins"/>
              </a:rPr>
              <a:t>What are some ways of studying them? </a:t>
            </a:r>
          </a:p>
          <a:p>
            <a:pPr algn="l">
              <a:lnSpc>
                <a:spcPts val="2800"/>
              </a:lnSpc>
            </a:pPr>
            <a:endParaRPr lang="en-US" sz="2400" dirty="0">
              <a:solidFill>
                <a:srgbClr val="F4F4F4"/>
              </a:solidFill>
              <a:latin typeface="Poppins"/>
              <a:ea typeface="Poppins"/>
              <a:cs typeface="Poppins"/>
              <a:sym typeface="Poppins"/>
            </a:endParaRPr>
          </a:p>
        </p:txBody>
      </p:sp>
      <p:sp>
        <p:nvSpPr>
          <p:cNvPr id="4" name="Freeform 4"/>
          <p:cNvSpPr/>
          <p:nvPr/>
        </p:nvSpPr>
        <p:spPr>
          <a:xfrm rot="7766262">
            <a:off x="13827452" y="6200494"/>
            <a:ext cx="972456" cy="1244743"/>
          </a:xfrm>
          <a:custGeom>
            <a:avLst/>
            <a:gdLst/>
            <a:ahLst/>
            <a:cxnLst/>
            <a:rect l="l" t="t" r="r" b="b"/>
            <a:pathLst>
              <a:path w="972456" h="1244743">
                <a:moveTo>
                  <a:pt x="0" y="0"/>
                </a:moveTo>
                <a:lnTo>
                  <a:pt x="972456" y="0"/>
                </a:lnTo>
                <a:lnTo>
                  <a:pt x="972456" y="1244743"/>
                </a:lnTo>
                <a:lnTo>
                  <a:pt x="0" y="12447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1257532" y="1112103"/>
            <a:ext cx="6153929" cy="634365"/>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EVIL TRAITS</a:t>
            </a:r>
          </a:p>
        </p:txBody>
      </p:sp>
      <p:sp>
        <p:nvSpPr>
          <p:cNvPr id="6" name="TextBox 6"/>
          <p:cNvSpPr txBox="1"/>
          <p:nvPr/>
        </p:nvSpPr>
        <p:spPr>
          <a:xfrm>
            <a:off x="7152170" y="2343308"/>
            <a:ext cx="5536807" cy="457835"/>
          </a:xfrm>
          <a:prstGeom prst="rect">
            <a:avLst/>
          </a:prstGeom>
        </p:spPr>
        <p:txBody>
          <a:bodyPr lIns="0" tIns="0" rIns="0" bIns="0" rtlCol="0" anchor="t">
            <a:spAutoFit/>
          </a:bodyPr>
          <a:lstStyle/>
          <a:p>
            <a:pPr marL="0" lvl="0" indent="0" algn="l">
              <a:lnSpc>
                <a:spcPts val="3640"/>
              </a:lnSpc>
              <a:spcBef>
                <a:spcPct val="0"/>
              </a:spcBef>
            </a:pPr>
            <a:r>
              <a:rPr lang="en-US" sz="2600">
                <a:solidFill>
                  <a:srgbClr val="049EE3"/>
                </a:solidFill>
                <a:latin typeface="Poppins Bold"/>
                <a:ea typeface="Poppins Bold"/>
                <a:cs typeface="Poppins Bold"/>
                <a:sym typeface="Poppins Bold"/>
              </a:rPr>
              <a:t>How many? Which ones? </a:t>
            </a:r>
          </a:p>
        </p:txBody>
      </p:sp>
      <p:sp>
        <p:nvSpPr>
          <p:cNvPr id="7" name="TextBox 7"/>
          <p:cNvSpPr txBox="1"/>
          <p:nvPr/>
        </p:nvSpPr>
        <p:spPr>
          <a:xfrm>
            <a:off x="12635318" y="7758292"/>
            <a:ext cx="3356722" cy="457835"/>
          </a:xfrm>
          <a:prstGeom prst="rect">
            <a:avLst/>
          </a:prstGeom>
        </p:spPr>
        <p:txBody>
          <a:bodyPr lIns="0" tIns="0" rIns="0" bIns="0" rtlCol="0" anchor="t">
            <a:spAutoFit/>
          </a:bodyPr>
          <a:lstStyle/>
          <a:p>
            <a:pPr marL="0" lvl="0" indent="0" algn="l">
              <a:lnSpc>
                <a:spcPts val="3640"/>
              </a:lnSpc>
              <a:spcBef>
                <a:spcPct val="0"/>
              </a:spcBef>
            </a:pPr>
            <a:r>
              <a:rPr lang="en-US" sz="2600">
                <a:solidFill>
                  <a:srgbClr val="049EE3"/>
                </a:solidFill>
                <a:latin typeface="Poppins Bold"/>
                <a:ea typeface="Poppins Bold"/>
                <a:cs typeface="Poppins Bold"/>
                <a:sym typeface="Poppins Bold"/>
              </a:rPr>
              <a:t>The Dark Triad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4"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TextBox 2"/>
          <p:cNvSpPr txBox="1"/>
          <p:nvPr/>
        </p:nvSpPr>
        <p:spPr>
          <a:xfrm>
            <a:off x="1870000" y="1888931"/>
            <a:ext cx="11608976" cy="7169207"/>
          </a:xfrm>
          <a:prstGeom prst="rect">
            <a:avLst/>
          </a:prstGeom>
        </p:spPr>
        <p:txBody>
          <a:bodyPr lIns="0" tIns="0" rIns="0" bIns="0" rtlCol="0" anchor="t">
            <a:spAutoFit/>
          </a:bodyPr>
          <a:lstStyle/>
          <a:p>
            <a:pPr algn="l">
              <a:lnSpc>
                <a:spcPts val="3499"/>
              </a:lnSpc>
            </a:pPr>
            <a:endParaRPr sz="2600" dirty="0"/>
          </a:p>
          <a:p>
            <a:pPr marL="539749" lvl="1" indent="-269875" algn="l">
              <a:lnSpc>
                <a:spcPts val="3499"/>
              </a:lnSpc>
              <a:buFont typeface="Arial"/>
              <a:buChar char="•"/>
            </a:pPr>
            <a:r>
              <a:rPr lang="en-US" sz="2600" dirty="0">
                <a:solidFill>
                  <a:srgbClr val="FEBE10"/>
                </a:solidFill>
                <a:latin typeface="Poppins"/>
                <a:ea typeface="Poppins"/>
                <a:cs typeface="Poppins"/>
                <a:sym typeface="Poppins"/>
              </a:rPr>
              <a:t>Key results: </a:t>
            </a:r>
          </a:p>
          <a:p>
            <a:pPr algn="l">
              <a:lnSpc>
                <a:spcPts val="3499"/>
              </a:lnSpc>
            </a:pPr>
            <a:endParaRPr lang="en-US" sz="2600" dirty="0">
              <a:solidFill>
                <a:srgbClr val="FEBE10"/>
              </a:solidFill>
              <a:latin typeface="Poppins"/>
              <a:ea typeface="Poppins"/>
              <a:cs typeface="Poppins"/>
              <a:sym typeface="Poppins"/>
            </a:endParaRPr>
          </a:p>
          <a:p>
            <a:pPr marL="1079499" lvl="2" indent="-359833" algn="l">
              <a:lnSpc>
                <a:spcPts val="3499"/>
              </a:lnSpc>
              <a:buFont typeface="Arial"/>
              <a:buChar char="⚬"/>
            </a:pPr>
            <a:r>
              <a:rPr lang="en-US" sz="2600" dirty="0">
                <a:solidFill>
                  <a:srgbClr val="F4F4F4"/>
                </a:solidFill>
                <a:latin typeface="Poppins"/>
                <a:ea typeface="Poppins"/>
                <a:cs typeface="Poppins"/>
                <a:sym typeface="Poppins"/>
              </a:rPr>
              <a:t>Negative associations with agreeableness and conscientiousness</a:t>
            </a:r>
          </a:p>
          <a:p>
            <a:pPr algn="l">
              <a:lnSpc>
                <a:spcPts val="3499"/>
              </a:lnSpc>
            </a:pPr>
            <a:endParaRPr lang="en-US" sz="2600" dirty="0">
              <a:solidFill>
                <a:srgbClr val="F4F4F4"/>
              </a:solidFill>
              <a:latin typeface="Poppins"/>
              <a:ea typeface="Poppins"/>
              <a:cs typeface="Poppins"/>
              <a:sym typeface="Poppins"/>
            </a:endParaRPr>
          </a:p>
          <a:p>
            <a:pPr marL="1079499" lvl="2" indent="-359833" algn="l">
              <a:lnSpc>
                <a:spcPts val="3499"/>
              </a:lnSpc>
              <a:buFont typeface="Arial"/>
              <a:buChar char="⚬"/>
            </a:pPr>
            <a:r>
              <a:rPr lang="en-US" sz="2600" dirty="0">
                <a:solidFill>
                  <a:srgbClr val="F4F4F4"/>
                </a:solidFill>
                <a:latin typeface="Poppins"/>
                <a:ea typeface="Poppins"/>
                <a:cs typeface="Poppins"/>
                <a:sym typeface="Poppins"/>
              </a:rPr>
              <a:t>“Distinctions among the Dark Triad emerge when the Big Five facets are separated. For narcissism, the strongest associations are with low Modesty and low Straightforwardness whereas psychopathy associations are strongest with low Deliberation and low Dutifulness .... Distinctions also emerge with the facets of Conscientiousness: the strongest correlates of narcissism are achievement-striving and competence whereas the strongest correlates of psychopathy are low dutifulness and low deliberation....” (Furnham et al., 2013, p. 204)</a:t>
            </a:r>
          </a:p>
          <a:p>
            <a:pPr algn="l">
              <a:lnSpc>
                <a:spcPts val="3499"/>
              </a:lnSpc>
            </a:pPr>
            <a:endParaRPr lang="en-US" sz="2600" dirty="0">
              <a:solidFill>
                <a:srgbClr val="F4F4F4"/>
              </a:solidFill>
              <a:latin typeface="Poppins"/>
              <a:ea typeface="Poppins"/>
              <a:cs typeface="Poppins"/>
              <a:sym typeface="Poppi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8141566" y="3215826"/>
            <a:ext cx="10020482" cy="5060094"/>
          </a:xfrm>
          <a:custGeom>
            <a:avLst/>
            <a:gdLst/>
            <a:ahLst/>
            <a:cxnLst/>
            <a:rect l="l" t="t" r="r" b="b"/>
            <a:pathLst>
              <a:path w="10020482" h="5060094">
                <a:moveTo>
                  <a:pt x="0" y="0"/>
                </a:moveTo>
                <a:lnTo>
                  <a:pt x="10020482" y="0"/>
                </a:lnTo>
                <a:lnTo>
                  <a:pt x="10020482" y="5060094"/>
                </a:lnTo>
                <a:lnTo>
                  <a:pt x="0" y="506009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95686" y="1384300"/>
            <a:ext cx="6920789" cy="5369996"/>
          </a:xfrm>
          <a:prstGeom prst="rect">
            <a:avLst/>
          </a:prstGeom>
        </p:spPr>
        <p:txBody>
          <a:bodyPr lIns="0" tIns="0" rIns="0" bIns="0" rtlCol="0" anchor="t">
            <a:spAutoFit/>
          </a:bodyPr>
          <a:lstStyle/>
          <a:p>
            <a:pPr algn="l">
              <a:lnSpc>
                <a:spcPts val="3499"/>
              </a:lnSpc>
            </a:pPr>
            <a:r>
              <a:rPr lang="en-US" sz="2499" dirty="0">
                <a:solidFill>
                  <a:srgbClr val="F4F4F4"/>
                </a:solidFill>
                <a:latin typeface="Poppins"/>
                <a:ea typeface="Poppins"/>
                <a:cs typeface="Poppins"/>
                <a:sym typeface="Poppins"/>
              </a:rPr>
              <a:t>Big Six (HEXACO) Model</a:t>
            </a:r>
          </a:p>
          <a:p>
            <a:pPr algn="l">
              <a:lnSpc>
                <a:spcPts val="3499"/>
              </a:lnSpc>
            </a:pPr>
            <a:endParaRPr lang="en-US" sz="2499" dirty="0">
              <a:solidFill>
                <a:srgbClr val="F4F4F4"/>
              </a:solidFill>
              <a:latin typeface="Poppins"/>
              <a:ea typeface="Poppins"/>
              <a:cs typeface="Poppins"/>
              <a:sym typeface="Poppins"/>
            </a:endParaRPr>
          </a:p>
          <a:p>
            <a:pPr marL="539749" lvl="1" indent="-269875" algn="l">
              <a:lnSpc>
                <a:spcPts val="3499"/>
              </a:lnSpc>
              <a:buFont typeface="Arial"/>
              <a:buChar char="•"/>
            </a:pPr>
            <a:r>
              <a:rPr lang="en-US" sz="2499" dirty="0">
                <a:solidFill>
                  <a:srgbClr val="FEBE10"/>
                </a:solidFill>
                <a:latin typeface="Poppins Bold"/>
                <a:ea typeface="Poppins Bold"/>
                <a:cs typeface="Poppins Bold"/>
                <a:sym typeface="Poppins Bold"/>
              </a:rPr>
              <a:t>The relevance of Honesty-Humility</a:t>
            </a:r>
          </a:p>
          <a:p>
            <a:pPr marL="1079499" lvl="2" indent="-359833" algn="l">
              <a:lnSpc>
                <a:spcPts val="3499"/>
              </a:lnSpc>
              <a:buFont typeface="Arial"/>
              <a:buChar char="⚬"/>
            </a:pPr>
            <a:r>
              <a:rPr lang="en-US" sz="2499" dirty="0">
                <a:solidFill>
                  <a:srgbClr val="F4F4F4"/>
                </a:solidFill>
                <a:latin typeface="Poppins"/>
                <a:ea typeface="Poppins"/>
                <a:cs typeface="Poppins"/>
                <a:sym typeface="Poppins"/>
              </a:rPr>
              <a:t> “Because it explicitly contrasts pro-social and anti-social behavior, this factor is more relevant to the Dark Triad than are any of the Big Five dimensions. Empirical results have been rather straightforward: All three of the triad load on that sixth factor” (Furnham et al., 2013, p. </a:t>
            </a:r>
            <a:r>
              <a:rPr lang="en-US" sz="2600" dirty="0">
                <a:solidFill>
                  <a:srgbClr val="F4F4F4"/>
                </a:solidFill>
                <a:latin typeface="Poppins"/>
                <a:ea typeface="Poppins"/>
                <a:cs typeface="Poppins"/>
                <a:sym typeface="Poppins"/>
              </a:rPr>
              <a:t>204</a:t>
            </a:r>
            <a:r>
              <a:rPr lang="en-US" sz="2499" dirty="0">
                <a:solidFill>
                  <a:srgbClr val="F4F4F4"/>
                </a:solidFill>
                <a:latin typeface="Poppins"/>
                <a:ea typeface="Poppins"/>
                <a:cs typeface="Poppins"/>
                <a:sym typeface="Poppins"/>
              </a:rPr>
              <a:t>)</a:t>
            </a:r>
          </a:p>
          <a:p>
            <a:pPr algn="l">
              <a:lnSpc>
                <a:spcPts val="3499"/>
              </a:lnSpc>
            </a:pPr>
            <a:endParaRPr lang="en-US" sz="2499" dirty="0">
              <a:solidFill>
                <a:srgbClr val="F4F4F4"/>
              </a:solidFill>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TextBox 2"/>
          <p:cNvSpPr txBox="1"/>
          <p:nvPr/>
        </p:nvSpPr>
        <p:spPr>
          <a:xfrm>
            <a:off x="1673822" y="1377185"/>
            <a:ext cx="13403019" cy="5260975"/>
          </a:xfrm>
          <a:prstGeom prst="rect">
            <a:avLst/>
          </a:prstGeom>
        </p:spPr>
        <p:txBody>
          <a:bodyPr lIns="0" tIns="0" rIns="0" bIns="0" rtlCol="0" anchor="t">
            <a:spAutoFit/>
          </a:bodyPr>
          <a:lstStyle/>
          <a:p>
            <a:pPr algn="l">
              <a:lnSpc>
                <a:spcPts val="3499"/>
              </a:lnSpc>
            </a:pPr>
            <a:r>
              <a:rPr lang="en-US" sz="2499">
                <a:solidFill>
                  <a:srgbClr val="F4F4F4"/>
                </a:solidFill>
                <a:latin typeface="Poppins"/>
                <a:ea typeface="Poppins"/>
                <a:cs typeface="Poppins"/>
                <a:sym typeface="Poppins"/>
              </a:rPr>
              <a:t>From Koehn et al. 2019, p.  8</a:t>
            </a:r>
          </a:p>
          <a:p>
            <a:pPr algn="l">
              <a:lnSpc>
                <a:spcPts val="3499"/>
              </a:lnSpc>
            </a:pPr>
            <a:endParaRPr lang="en-US" sz="2499">
              <a:solidFill>
                <a:srgbClr val="F4F4F4"/>
              </a:solidFill>
              <a:latin typeface="Poppins"/>
              <a:ea typeface="Poppins"/>
              <a:cs typeface="Poppins"/>
              <a:sym typeface="Poppins"/>
            </a:endParaRPr>
          </a:p>
          <a:p>
            <a:pPr algn="l">
              <a:lnSpc>
                <a:spcPts val="3499"/>
              </a:lnSpc>
            </a:pPr>
            <a:r>
              <a:rPr lang="en-US" sz="2499">
                <a:solidFill>
                  <a:srgbClr val="F4F4F4"/>
                </a:solidFill>
                <a:latin typeface="Poppins"/>
                <a:ea typeface="Poppins"/>
                <a:cs typeface="Poppins"/>
                <a:sym typeface="Poppins"/>
              </a:rPr>
              <a:t>However, while the traits are bound together as a constellation, they have their own unique links as well. For example, recent work (Muris, Merckel- bach, Otgaar, &amp; Meijer, 2017) suggested that narcissism was positively associated with extraversion, conscientiousness, and openness; Machiavellianism was negatively associated with extraversion; and psychopathy was negatively associated with conscientiousness. While the traits show strong associations with low honesty–humility, facet-level analysis revealed an overall lack of sincerity, Machiavellianism and psychopathy were related to a lack of fairness, and narcissism was associated with deficits in modesty and greed avoidance. </a:t>
            </a:r>
          </a:p>
          <a:p>
            <a:pPr algn="l">
              <a:lnSpc>
                <a:spcPts val="3499"/>
              </a:lnSpc>
            </a:pPr>
            <a:endParaRPr lang="en-US" sz="2499">
              <a:solidFill>
                <a:srgbClr val="F4F4F4"/>
              </a:solidFill>
              <a:latin typeface="Poppins"/>
              <a:ea typeface="Poppins"/>
              <a:cs typeface="Poppins"/>
              <a:sym typeface="Poppins"/>
            </a:endParaRPr>
          </a:p>
        </p:txBody>
      </p:sp>
      <p:sp>
        <p:nvSpPr>
          <p:cNvPr id="3" name="Freeform 3"/>
          <p:cNvSpPr/>
          <p:nvPr/>
        </p:nvSpPr>
        <p:spPr>
          <a:xfrm>
            <a:off x="7241994" y="6017482"/>
            <a:ext cx="869601" cy="620678"/>
          </a:xfrm>
          <a:custGeom>
            <a:avLst/>
            <a:gdLst/>
            <a:ahLst/>
            <a:cxnLst/>
            <a:rect l="l" t="t" r="r" b="b"/>
            <a:pathLst>
              <a:path w="869601" h="620678">
                <a:moveTo>
                  <a:pt x="0" y="0"/>
                </a:moveTo>
                <a:lnTo>
                  <a:pt x="869601" y="0"/>
                </a:lnTo>
                <a:lnTo>
                  <a:pt x="869601" y="620678"/>
                </a:lnTo>
                <a:lnTo>
                  <a:pt x="0" y="6206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800000">
            <a:off x="593899" y="2123732"/>
            <a:ext cx="869601" cy="620678"/>
          </a:xfrm>
          <a:custGeom>
            <a:avLst/>
            <a:gdLst/>
            <a:ahLst/>
            <a:cxnLst/>
            <a:rect l="l" t="t" r="r" b="b"/>
            <a:pathLst>
              <a:path w="869601" h="620678">
                <a:moveTo>
                  <a:pt x="0" y="0"/>
                </a:moveTo>
                <a:lnTo>
                  <a:pt x="869602" y="0"/>
                </a:lnTo>
                <a:lnTo>
                  <a:pt x="869602" y="620678"/>
                </a:lnTo>
                <a:lnTo>
                  <a:pt x="0" y="62067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TextBox 2"/>
          <p:cNvSpPr txBox="1"/>
          <p:nvPr/>
        </p:nvSpPr>
        <p:spPr>
          <a:xfrm>
            <a:off x="1028700" y="2870447"/>
            <a:ext cx="13834915" cy="3578480"/>
          </a:xfrm>
          <a:prstGeom prst="rect">
            <a:avLst/>
          </a:prstGeom>
        </p:spPr>
        <p:txBody>
          <a:bodyPr lIns="0" tIns="0" rIns="0" bIns="0" rtlCol="0" anchor="t">
            <a:spAutoFit/>
          </a:bodyPr>
          <a:lstStyle/>
          <a:p>
            <a:pPr marL="539749" lvl="1" indent="-269875" algn="l">
              <a:lnSpc>
                <a:spcPts val="3499"/>
              </a:lnSpc>
              <a:buFont typeface="Arial"/>
              <a:buChar char="•"/>
            </a:pPr>
            <a:r>
              <a:rPr lang="en-US" sz="2600" dirty="0">
                <a:solidFill>
                  <a:srgbClr val="FEBE10"/>
                </a:solidFill>
                <a:latin typeface="Poppins"/>
                <a:ea typeface="Poppins"/>
                <a:cs typeface="Poppins"/>
                <a:sym typeface="Poppins"/>
              </a:rPr>
              <a:t>“If the Dark Triad members are not interchangeable, then why are they always positively correlated – regardless of the instrument used to measure them?”</a:t>
            </a:r>
          </a:p>
          <a:p>
            <a:pPr marL="539749" lvl="1" indent="-269875" algn="l">
              <a:lnSpc>
                <a:spcPts val="3499"/>
              </a:lnSpc>
              <a:buFont typeface="Arial"/>
              <a:buChar char="•"/>
            </a:pPr>
            <a:r>
              <a:rPr lang="en-US" sz="2600" dirty="0">
                <a:solidFill>
                  <a:srgbClr val="F4F4F4"/>
                </a:solidFill>
                <a:latin typeface="Poppins"/>
                <a:ea typeface="Poppins"/>
                <a:cs typeface="Poppins"/>
                <a:sym typeface="Poppins"/>
              </a:rPr>
              <a:t>One answer: they share a common core. </a:t>
            </a:r>
          </a:p>
          <a:p>
            <a:pPr marL="539749" lvl="1" indent="-269875" algn="l">
              <a:lnSpc>
                <a:spcPts val="3499"/>
              </a:lnSpc>
              <a:buFont typeface="Arial"/>
              <a:buChar char="•"/>
            </a:pPr>
            <a:r>
              <a:rPr lang="en-US" sz="2600" dirty="0">
                <a:solidFill>
                  <a:srgbClr val="F4F4F4"/>
                </a:solidFill>
                <a:latin typeface="Poppins"/>
                <a:ea typeface="Poppins"/>
                <a:cs typeface="Poppins"/>
                <a:sym typeface="Poppins"/>
              </a:rPr>
              <a:t>What is that though? Different suggestions in the literature:</a:t>
            </a:r>
          </a:p>
          <a:p>
            <a:pPr marL="1079499" lvl="2" indent="-359833" algn="l">
              <a:lnSpc>
                <a:spcPts val="3499"/>
              </a:lnSpc>
              <a:buFont typeface="Arial"/>
              <a:buChar char="⚬"/>
            </a:pPr>
            <a:r>
              <a:rPr lang="en-US" sz="2600" dirty="0">
                <a:solidFill>
                  <a:srgbClr val="F4F4F4"/>
                </a:solidFill>
                <a:latin typeface="Poppins"/>
                <a:ea typeface="Poppins"/>
                <a:cs typeface="Poppins"/>
                <a:sym typeface="Poppins"/>
              </a:rPr>
              <a:t>Agreeableness</a:t>
            </a:r>
          </a:p>
          <a:p>
            <a:pPr marL="1079499" lvl="2" indent="-359833" algn="l">
              <a:lnSpc>
                <a:spcPts val="3499"/>
              </a:lnSpc>
              <a:buFont typeface="Arial"/>
              <a:buChar char="⚬"/>
            </a:pPr>
            <a:r>
              <a:rPr lang="en-US" sz="2600" dirty="0">
                <a:solidFill>
                  <a:srgbClr val="F4F4F4"/>
                </a:solidFill>
                <a:latin typeface="Poppins"/>
                <a:ea typeface="Poppins"/>
                <a:cs typeface="Poppins"/>
                <a:sym typeface="Poppins"/>
              </a:rPr>
              <a:t>Interpersonal antagonism</a:t>
            </a:r>
          </a:p>
          <a:p>
            <a:pPr marL="1079499" lvl="2" indent="-359833" algn="l">
              <a:lnSpc>
                <a:spcPts val="3499"/>
              </a:lnSpc>
              <a:buFont typeface="Arial"/>
              <a:buChar char="⚬"/>
            </a:pPr>
            <a:r>
              <a:rPr lang="en-US" sz="2600" dirty="0">
                <a:solidFill>
                  <a:srgbClr val="F4F4F4"/>
                </a:solidFill>
                <a:latin typeface="Poppins"/>
                <a:ea typeface="Poppins"/>
                <a:cs typeface="Poppins"/>
                <a:sym typeface="Poppins"/>
              </a:rPr>
              <a:t>Social </a:t>
            </a:r>
            <a:r>
              <a:rPr lang="en-US" sz="2600" dirty="0" err="1">
                <a:solidFill>
                  <a:srgbClr val="F4F4F4"/>
                </a:solidFill>
                <a:latin typeface="Poppins"/>
                <a:ea typeface="Poppins"/>
                <a:cs typeface="Poppins"/>
                <a:sym typeface="Poppins"/>
              </a:rPr>
              <a:t>exploitativeness</a:t>
            </a:r>
            <a:endParaRPr lang="en-US" sz="2600" dirty="0">
              <a:solidFill>
                <a:srgbClr val="F4F4F4"/>
              </a:solidFill>
              <a:latin typeface="Poppins"/>
              <a:ea typeface="Poppins"/>
              <a:cs typeface="Poppins"/>
              <a:sym typeface="Poppins"/>
            </a:endParaRPr>
          </a:p>
          <a:p>
            <a:pPr marL="1079499" lvl="2" indent="-359833" algn="l">
              <a:lnSpc>
                <a:spcPts val="3499"/>
              </a:lnSpc>
              <a:buFont typeface="Arial"/>
              <a:buChar char="⚬"/>
            </a:pPr>
            <a:r>
              <a:rPr lang="en-US" sz="2600" dirty="0">
                <a:solidFill>
                  <a:srgbClr val="F4F4F4"/>
                </a:solidFill>
                <a:latin typeface="Poppins"/>
                <a:ea typeface="Poppins"/>
                <a:cs typeface="Poppins"/>
                <a:sym typeface="Poppins"/>
              </a:rPr>
              <a:t>Callousness (low empathy)</a:t>
            </a:r>
          </a:p>
        </p:txBody>
      </p:sp>
      <p:sp>
        <p:nvSpPr>
          <p:cNvPr id="3" name="Freeform 3"/>
          <p:cNvSpPr/>
          <p:nvPr/>
        </p:nvSpPr>
        <p:spPr>
          <a:xfrm>
            <a:off x="15842890" y="2413247"/>
            <a:ext cx="1930523" cy="2150003"/>
          </a:xfrm>
          <a:custGeom>
            <a:avLst/>
            <a:gdLst/>
            <a:ahLst/>
            <a:cxnLst/>
            <a:rect l="l" t="t" r="r" b="b"/>
            <a:pathLst>
              <a:path w="1930523" h="2150003">
                <a:moveTo>
                  <a:pt x="0" y="0"/>
                </a:moveTo>
                <a:lnTo>
                  <a:pt x="1930523" y="0"/>
                </a:lnTo>
                <a:lnTo>
                  <a:pt x="1930523" y="2150002"/>
                </a:lnTo>
                <a:lnTo>
                  <a:pt x="0" y="2150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28700" y="1427591"/>
            <a:ext cx="9411622" cy="634365"/>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THE DARK TRIAD - KEY ISSUES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3"/>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TextBox 2"/>
          <p:cNvSpPr txBox="1"/>
          <p:nvPr/>
        </p:nvSpPr>
        <p:spPr>
          <a:xfrm>
            <a:off x="1028700" y="2870447"/>
            <a:ext cx="13834915" cy="3125792"/>
          </a:xfrm>
          <a:prstGeom prst="rect">
            <a:avLst/>
          </a:prstGeom>
        </p:spPr>
        <p:txBody>
          <a:bodyPr lIns="0" tIns="0" rIns="0" bIns="0" rtlCol="0" anchor="t">
            <a:spAutoFit/>
          </a:bodyPr>
          <a:lstStyle/>
          <a:p>
            <a:pPr marL="539749" lvl="1" indent="-269875" algn="l">
              <a:lnSpc>
                <a:spcPts val="3499"/>
              </a:lnSpc>
              <a:buFont typeface="Arial"/>
              <a:buChar char="•"/>
            </a:pPr>
            <a:r>
              <a:rPr lang="en-US" sz="2700" dirty="0">
                <a:solidFill>
                  <a:srgbClr val="FEBE10"/>
                </a:solidFill>
                <a:latin typeface="Poppins"/>
                <a:ea typeface="Poppins"/>
                <a:cs typeface="Poppins"/>
                <a:sym typeface="Poppins"/>
              </a:rPr>
              <a:t>What are the origins of the triad?</a:t>
            </a:r>
          </a:p>
          <a:p>
            <a:pPr marL="539749" lvl="1" indent="-269875" algn="l">
              <a:lnSpc>
                <a:spcPts val="3499"/>
              </a:lnSpc>
              <a:buFont typeface="Arial"/>
              <a:buChar char="•"/>
            </a:pPr>
            <a:r>
              <a:rPr lang="en-US" sz="2700" dirty="0">
                <a:solidFill>
                  <a:srgbClr val="FFFFFF"/>
                </a:solidFill>
                <a:latin typeface="Poppins"/>
                <a:ea typeface="Poppins"/>
                <a:cs typeface="Poppins"/>
                <a:sym typeface="Poppins"/>
              </a:rPr>
              <a:t>Research suggests that there could be a genetic component...but Machiavellianism appears to be the trait that is most likely to be affected by experience (and thus environment and upbringing)</a:t>
            </a:r>
          </a:p>
          <a:p>
            <a:pPr marL="539749" lvl="1" indent="-269875" algn="l">
              <a:lnSpc>
                <a:spcPts val="3499"/>
              </a:lnSpc>
              <a:buFont typeface="Arial"/>
              <a:buChar char="•"/>
            </a:pPr>
            <a:r>
              <a:rPr lang="en-US" sz="2700" dirty="0">
                <a:solidFill>
                  <a:srgbClr val="FFFFFF"/>
                </a:solidFill>
                <a:latin typeface="Poppins"/>
                <a:ea typeface="Poppins"/>
                <a:cs typeface="Poppins"/>
                <a:sym typeface="Poppins"/>
              </a:rPr>
              <a:t>Evolutionary psychologists have suggested that these trait may have conferred an evolutionary advantage.</a:t>
            </a:r>
          </a:p>
          <a:p>
            <a:pPr marL="1079499" lvl="2" indent="-359833" algn="l">
              <a:lnSpc>
                <a:spcPts val="3499"/>
              </a:lnSpc>
              <a:buFont typeface="Arial"/>
              <a:buChar char="⚬"/>
            </a:pPr>
            <a:r>
              <a:rPr lang="en-US" sz="2700" dirty="0">
                <a:solidFill>
                  <a:srgbClr val="FFFFFF"/>
                </a:solidFill>
                <a:latin typeface="Poppins"/>
                <a:ea typeface="Poppins"/>
                <a:cs typeface="Poppins"/>
                <a:sym typeface="Poppins"/>
              </a:rPr>
              <a:t>Difficult claim to be evaluated...but needs to be taken seriously. </a:t>
            </a:r>
          </a:p>
        </p:txBody>
      </p:sp>
      <p:sp>
        <p:nvSpPr>
          <p:cNvPr id="3" name="Freeform 3"/>
          <p:cNvSpPr/>
          <p:nvPr/>
        </p:nvSpPr>
        <p:spPr>
          <a:xfrm>
            <a:off x="15902619" y="2638478"/>
            <a:ext cx="1823719" cy="2031056"/>
          </a:xfrm>
          <a:custGeom>
            <a:avLst/>
            <a:gdLst/>
            <a:ahLst/>
            <a:cxnLst/>
            <a:rect l="l" t="t" r="r" b="b"/>
            <a:pathLst>
              <a:path w="1823719" h="2031056">
                <a:moveTo>
                  <a:pt x="0" y="0"/>
                </a:moveTo>
                <a:lnTo>
                  <a:pt x="1823718" y="0"/>
                </a:lnTo>
                <a:lnTo>
                  <a:pt x="1823718" y="2031056"/>
                </a:lnTo>
                <a:lnTo>
                  <a:pt x="0" y="2031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28700" y="1427591"/>
            <a:ext cx="9411622" cy="634365"/>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THE DARK TRIAD - KEY ISSUES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3"/>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TextBox 2"/>
          <p:cNvSpPr txBox="1"/>
          <p:nvPr/>
        </p:nvSpPr>
        <p:spPr>
          <a:xfrm>
            <a:off x="1028700" y="1204299"/>
            <a:ext cx="14241090" cy="5818837"/>
          </a:xfrm>
          <a:prstGeom prst="rect">
            <a:avLst/>
          </a:prstGeom>
        </p:spPr>
        <p:txBody>
          <a:bodyPr lIns="0" tIns="0" rIns="0" bIns="0" rtlCol="0" anchor="t">
            <a:spAutoFit/>
          </a:bodyPr>
          <a:lstStyle/>
          <a:p>
            <a:pPr marL="539749" lvl="1" indent="-269875" algn="l">
              <a:lnSpc>
                <a:spcPts val="3499"/>
              </a:lnSpc>
              <a:buFont typeface="Arial"/>
              <a:buChar char="•"/>
            </a:pPr>
            <a:r>
              <a:rPr lang="en-US" sz="2499" dirty="0">
                <a:solidFill>
                  <a:srgbClr val="FEBE10"/>
                </a:solidFill>
                <a:latin typeface="Poppins"/>
                <a:ea typeface="Poppins"/>
                <a:cs typeface="Poppins"/>
                <a:sym typeface="Poppins"/>
              </a:rPr>
              <a:t>What are some of the major outcomes of the Triad?</a:t>
            </a:r>
          </a:p>
          <a:p>
            <a:pPr marL="539749" lvl="1" indent="-269875" algn="l">
              <a:lnSpc>
                <a:spcPts val="3499"/>
              </a:lnSpc>
              <a:buFont typeface="Arial"/>
              <a:buChar char="•"/>
            </a:pPr>
            <a:r>
              <a:rPr lang="en-US" sz="2499" dirty="0">
                <a:solidFill>
                  <a:srgbClr val="FAFAFA"/>
                </a:solidFill>
                <a:latin typeface="Poppins"/>
                <a:ea typeface="Poppins"/>
                <a:cs typeface="Poppins"/>
                <a:sym typeface="Poppins"/>
              </a:rPr>
              <a:t>Workplace: </a:t>
            </a:r>
          </a:p>
          <a:p>
            <a:pPr marL="1079499" lvl="2" indent="-359833" algn="l">
              <a:lnSpc>
                <a:spcPts val="3499"/>
              </a:lnSpc>
              <a:buFont typeface="Arial"/>
              <a:buChar char="⚬"/>
            </a:pPr>
            <a:r>
              <a:rPr lang="en-US" sz="2499" dirty="0">
                <a:solidFill>
                  <a:srgbClr val="FAFAFA"/>
                </a:solidFill>
                <a:latin typeface="Poppins"/>
                <a:ea typeface="Poppins"/>
                <a:cs typeface="Poppins"/>
                <a:sym typeface="Poppins"/>
              </a:rPr>
              <a:t>Dark traits may help get ahead but not to get along with others.</a:t>
            </a:r>
          </a:p>
          <a:p>
            <a:pPr marL="1079499" lvl="2" indent="-359833" algn="l">
              <a:lnSpc>
                <a:spcPts val="3499"/>
              </a:lnSpc>
              <a:buFont typeface="Arial"/>
              <a:buChar char="⚬"/>
            </a:pPr>
            <a:r>
              <a:rPr lang="en-US" sz="2499" dirty="0">
                <a:solidFill>
                  <a:srgbClr val="FAFAFA"/>
                </a:solidFill>
                <a:latin typeface="Poppins"/>
                <a:ea typeface="Poppins"/>
                <a:cs typeface="Poppins"/>
                <a:sym typeface="Poppins"/>
              </a:rPr>
              <a:t>“Successful” psychopaths and narcissists do not enjoy long-term success. </a:t>
            </a:r>
          </a:p>
          <a:p>
            <a:pPr marL="1079499" lvl="2" indent="-359833" algn="l">
              <a:lnSpc>
                <a:spcPts val="3499"/>
              </a:lnSpc>
              <a:buFont typeface="Arial"/>
              <a:buChar char="⚬"/>
            </a:pPr>
            <a:r>
              <a:rPr lang="en-US" sz="2499" dirty="0">
                <a:solidFill>
                  <a:srgbClr val="FAFAFA"/>
                </a:solidFill>
                <a:latin typeface="Poppins"/>
                <a:ea typeface="Poppins"/>
                <a:cs typeface="Poppins"/>
                <a:sym typeface="Poppins"/>
              </a:rPr>
              <a:t>Machiavellians use a variety of tactics; psychopaths hard tactics; and narcissists soft tactics. (Soft= subtle and less confrontational; hard = direct and confrontational)</a:t>
            </a:r>
          </a:p>
          <a:p>
            <a:pPr marL="1079499" lvl="2" indent="-359833" algn="l">
              <a:lnSpc>
                <a:spcPts val="3499"/>
              </a:lnSpc>
              <a:buFont typeface="Arial"/>
              <a:buChar char="⚬"/>
            </a:pPr>
            <a:r>
              <a:rPr lang="en-US" sz="2499" dirty="0">
                <a:solidFill>
                  <a:srgbClr val="FAFAFA"/>
                </a:solidFill>
                <a:latin typeface="Poppins"/>
                <a:ea typeface="Poppins"/>
                <a:cs typeface="Poppins"/>
                <a:sym typeface="Poppins"/>
              </a:rPr>
              <a:t>Classroom cheating vs. plagiarism:  psychopaths cheat in classroom; </a:t>
            </a:r>
            <a:r>
              <a:rPr lang="en-US" sz="2499" dirty="0" err="1">
                <a:solidFill>
                  <a:srgbClr val="FAFAFA"/>
                </a:solidFill>
                <a:latin typeface="Poppins"/>
                <a:ea typeface="Poppins"/>
                <a:cs typeface="Poppins"/>
                <a:sym typeface="Poppins"/>
              </a:rPr>
              <a:t>Machiavelians</a:t>
            </a:r>
            <a:r>
              <a:rPr lang="en-US" sz="2499" dirty="0">
                <a:solidFill>
                  <a:srgbClr val="FAFAFA"/>
                </a:solidFill>
                <a:latin typeface="Poppins"/>
                <a:ea typeface="Poppins"/>
                <a:cs typeface="Poppins"/>
                <a:sym typeface="Poppins"/>
              </a:rPr>
              <a:t> are more likely to plagiarize.</a:t>
            </a:r>
          </a:p>
          <a:p>
            <a:pPr marL="539749" lvl="1" indent="-269875" algn="l">
              <a:lnSpc>
                <a:spcPts val="3499"/>
              </a:lnSpc>
              <a:buFont typeface="Arial"/>
              <a:buChar char="•"/>
            </a:pPr>
            <a:r>
              <a:rPr lang="en-US" sz="2499" dirty="0">
                <a:solidFill>
                  <a:srgbClr val="FAFAFA"/>
                </a:solidFill>
                <a:latin typeface="Poppins"/>
                <a:ea typeface="Poppins"/>
                <a:cs typeface="Poppins"/>
                <a:sym typeface="Poppins"/>
              </a:rPr>
              <a:t>Mating and Dating:</a:t>
            </a:r>
          </a:p>
          <a:p>
            <a:pPr marL="1079499" lvl="2" indent="-359833" algn="l">
              <a:lnSpc>
                <a:spcPts val="3499"/>
              </a:lnSpc>
              <a:buFont typeface="Arial"/>
              <a:buChar char="⚬"/>
            </a:pPr>
            <a:r>
              <a:rPr lang="en-US" sz="2499" dirty="0">
                <a:solidFill>
                  <a:srgbClr val="FAFAFA"/>
                </a:solidFill>
                <a:latin typeface="Poppins"/>
                <a:ea typeface="Poppins"/>
                <a:cs typeface="Poppins"/>
                <a:sym typeface="Poppins"/>
              </a:rPr>
              <a:t>Males receive higher scores </a:t>
            </a:r>
          </a:p>
          <a:p>
            <a:pPr marL="1079499" lvl="2" indent="-359833" algn="l">
              <a:lnSpc>
                <a:spcPts val="3499"/>
              </a:lnSpc>
              <a:buFont typeface="Arial"/>
              <a:buChar char="⚬"/>
            </a:pPr>
            <a:r>
              <a:rPr lang="en-US" sz="2499" dirty="0">
                <a:solidFill>
                  <a:srgbClr val="FAFAFA"/>
                </a:solidFill>
                <a:latin typeface="Poppins"/>
                <a:ea typeface="Poppins"/>
                <a:cs typeface="Poppins"/>
                <a:sym typeface="Poppins"/>
              </a:rPr>
              <a:t>Differences between the three traits: psychopaths tend to be manipulative as partners and are both aggressive and impulsive. </a:t>
            </a:r>
          </a:p>
        </p:txBody>
      </p:sp>
      <p:sp>
        <p:nvSpPr>
          <p:cNvPr id="3" name="Freeform 3"/>
          <p:cNvSpPr/>
          <p:nvPr/>
        </p:nvSpPr>
        <p:spPr>
          <a:xfrm>
            <a:off x="15349683" y="2605321"/>
            <a:ext cx="1983002" cy="2208448"/>
          </a:xfrm>
          <a:custGeom>
            <a:avLst/>
            <a:gdLst/>
            <a:ahLst/>
            <a:cxnLst/>
            <a:rect l="l" t="t" r="r" b="b"/>
            <a:pathLst>
              <a:path w="1983002" h="2208448">
                <a:moveTo>
                  <a:pt x="0" y="0"/>
                </a:moveTo>
                <a:lnTo>
                  <a:pt x="1983002" y="0"/>
                </a:lnTo>
                <a:lnTo>
                  <a:pt x="1983002" y="2208448"/>
                </a:lnTo>
                <a:lnTo>
                  <a:pt x="0" y="2208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111593" y="482611"/>
            <a:ext cx="9411622" cy="634365"/>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THE DARK TRIAD - KEY ISSUES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3"/>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TextBox 2"/>
          <p:cNvSpPr txBox="1"/>
          <p:nvPr/>
        </p:nvSpPr>
        <p:spPr>
          <a:xfrm>
            <a:off x="1028700" y="2157568"/>
            <a:ext cx="14241090" cy="6267678"/>
          </a:xfrm>
          <a:prstGeom prst="rect">
            <a:avLst/>
          </a:prstGeom>
        </p:spPr>
        <p:txBody>
          <a:bodyPr lIns="0" tIns="0" rIns="0" bIns="0" rtlCol="0" anchor="t">
            <a:spAutoFit/>
          </a:bodyPr>
          <a:lstStyle/>
          <a:p>
            <a:pPr marL="539749" lvl="1" indent="-269875" algn="l">
              <a:lnSpc>
                <a:spcPts val="3499"/>
              </a:lnSpc>
              <a:buFont typeface="Arial"/>
              <a:buChar char="•"/>
            </a:pPr>
            <a:r>
              <a:rPr lang="en-US" sz="2499" dirty="0">
                <a:solidFill>
                  <a:srgbClr val="FEBE10"/>
                </a:solidFill>
                <a:latin typeface="Poppins"/>
                <a:ea typeface="Poppins"/>
                <a:cs typeface="Poppins"/>
                <a:sym typeface="Poppins"/>
              </a:rPr>
              <a:t>What are some of the major outcomes of the Triad? (Continued)</a:t>
            </a:r>
          </a:p>
          <a:p>
            <a:pPr marL="539749" lvl="1" indent="-269875" algn="l">
              <a:lnSpc>
                <a:spcPts val="3499"/>
              </a:lnSpc>
              <a:buFont typeface="Arial"/>
              <a:buChar char="•"/>
            </a:pPr>
            <a:r>
              <a:rPr lang="en-US" sz="2499" dirty="0">
                <a:solidFill>
                  <a:srgbClr val="FAFAFA"/>
                </a:solidFill>
                <a:latin typeface="Poppins"/>
                <a:ea typeface="Poppins"/>
                <a:cs typeface="Poppins"/>
                <a:sym typeface="Poppins"/>
              </a:rPr>
              <a:t>Antisocial behavior: </a:t>
            </a:r>
          </a:p>
          <a:p>
            <a:pPr marL="1079499" lvl="2" indent="-359833" algn="l">
              <a:lnSpc>
                <a:spcPts val="3499"/>
              </a:lnSpc>
              <a:buFont typeface="Arial"/>
              <a:buChar char="⚬"/>
            </a:pPr>
            <a:r>
              <a:rPr lang="en-US" sz="2499" dirty="0">
                <a:solidFill>
                  <a:srgbClr val="FAFAFA"/>
                </a:solidFill>
                <a:latin typeface="Poppins"/>
                <a:ea typeface="Poppins"/>
                <a:cs typeface="Poppins"/>
                <a:sym typeface="Poppins"/>
              </a:rPr>
              <a:t>Psychopaths are bullies, aggressive, and carry out their deviant fantasies. </a:t>
            </a:r>
          </a:p>
          <a:p>
            <a:pPr marL="1079499" lvl="2" indent="-359833" algn="l">
              <a:lnSpc>
                <a:spcPts val="3499"/>
              </a:lnSpc>
              <a:buFont typeface="Arial"/>
              <a:buChar char="⚬"/>
            </a:pPr>
            <a:r>
              <a:rPr lang="en-US" sz="2499" dirty="0">
                <a:solidFill>
                  <a:srgbClr val="FAFAFA"/>
                </a:solidFill>
                <a:latin typeface="Poppins"/>
                <a:ea typeface="Poppins"/>
                <a:cs typeface="Poppins"/>
                <a:sym typeface="Poppins"/>
              </a:rPr>
              <a:t>Narcissists only find recourse to violence when there is significant ego-threat</a:t>
            </a:r>
          </a:p>
          <a:p>
            <a:pPr marL="1079499" lvl="2" indent="-359833" algn="l">
              <a:lnSpc>
                <a:spcPts val="3499"/>
              </a:lnSpc>
              <a:buFont typeface="Arial"/>
              <a:buChar char="⚬"/>
            </a:pPr>
            <a:r>
              <a:rPr lang="en-US" sz="2499" dirty="0">
                <a:solidFill>
                  <a:srgbClr val="FAFAFA"/>
                </a:solidFill>
                <a:latin typeface="Poppins"/>
                <a:ea typeface="Poppins"/>
                <a:cs typeface="Poppins"/>
                <a:sym typeface="Poppins"/>
              </a:rPr>
              <a:t>Machiavellians are more careful and more calculative. However, they can act like psychopaths under certain conditions. </a:t>
            </a:r>
          </a:p>
          <a:p>
            <a:pPr marL="1079499" lvl="2" indent="-359833" algn="l">
              <a:lnSpc>
                <a:spcPts val="3499"/>
              </a:lnSpc>
              <a:buFont typeface="Arial"/>
              <a:buChar char="⚬"/>
            </a:pPr>
            <a:r>
              <a:rPr lang="en-US" sz="2499" dirty="0">
                <a:solidFill>
                  <a:srgbClr val="FAFAFA"/>
                </a:solidFill>
                <a:latin typeface="Poppins"/>
                <a:ea typeface="Poppins"/>
                <a:cs typeface="Poppins"/>
                <a:sym typeface="Poppins"/>
              </a:rPr>
              <a:t>Differences between the three traits: psychopaths tend to be manipulative as partners and are both aggressive and impulsive. </a:t>
            </a:r>
          </a:p>
          <a:p>
            <a:pPr marL="539749" lvl="1" indent="-269875">
              <a:lnSpc>
                <a:spcPts val="3499"/>
              </a:lnSpc>
              <a:buFont typeface="Arial"/>
              <a:buChar char="•"/>
            </a:pPr>
            <a:r>
              <a:rPr lang="en-US" sz="2499" dirty="0">
                <a:solidFill>
                  <a:srgbClr val="FAFAFA"/>
                </a:solidFill>
                <a:latin typeface="Poppins"/>
                <a:ea typeface="Poppins"/>
                <a:cs typeface="Poppins"/>
                <a:sym typeface="Poppins"/>
              </a:rPr>
              <a:t>Interpersonal relationships:</a:t>
            </a:r>
          </a:p>
          <a:p>
            <a:pPr marL="1079499" lvl="2" indent="-359833">
              <a:lnSpc>
                <a:spcPts val="3499"/>
              </a:lnSpc>
              <a:buFont typeface="Arial"/>
              <a:buChar char="⚬"/>
            </a:pPr>
            <a:r>
              <a:rPr lang="en-US" sz="2499" dirty="0">
                <a:solidFill>
                  <a:srgbClr val="FAFAFA"/>
                </a:solidFill>
                <a:latin typeface="Poppins"/>
                <a:ea typeface="Poppins"/>
                <a:cs typeface="Poppins"/>
                <a:sym typeface="Poppins"/>
              </a:rPr>
              <a:t>All three score high on ruthless self-advancement</a:t>
            </a:r>
          </a:p>
          <a:p>
            <a:pPr marL="1079499" lvl="2" indent="-359833">
              <a:lnSpc>
                <a:spcPts val="3499"/>
              </a:lnSpc>
              <a:buFont typeface="Arial"/>
              <a:buChar char="⚬"/>
            </a:pPr>
            <a:r>
              <a:rPr lang="en-US" sz="2499" dirty="0">
                <a:solidFill>
                  <a:srgbClr val="FAFAFA"/>
                </a:solidFill>
                <a:latin typeface="Poppins"/>
                <a:ea typeface="Poppins"/>
                <a:cs typeface="Poppins"/>
                <a:sym typeface="Poppins"/>
              </a:rPr>
              <a:t>They are associated with prejudice</a:t>
            </a:r>
          </a:p>
          <a:p>
            <a:pPr marL="1079499" lvl="2" indent="-359833">
              <a:lnSpc>
                <a:spcPts val="3499"/>
              </a:lnSpc>
              <a:buFont typeface="Arial"/>
              <a:buChar char="⚬"/>
            </a:pPr>
            <a:r>
              <a:rPr lang="en-US" sz="2499" dirty="0">
                <a:solidFill>
                  <a:srgbClr val="FAFAFA"/>
                </a:solidFill>
                <a:latin typeface="Poppins"/>
                <a:ea typeface="Poppins"/>
                <a:cs typeface="Poppins"/>
                <a:sym typeface="Poppins"/>
              </a:rPr>
              <a:t>All three use humor (aggressive or affiliative [narcissists]) as interpersonal strategy</a:t>
            </a:r>
          </a:p>
          <a:p>
            <a:pPr marL="1079499" lvl="2" indent="-359833">
              <a:lnSpc>
                <a:spcPts val="3499"/>
              </a:lnSpc>
              <a:buFont typeface="Arial"/>
              <a:buChar char="⚬"/>
            </a:pPr>
            <a:r>
              <a:rPr lang="en-US" sz="2499" dirty="0">
                <a:solidFill>
                  <a:srgbClr val="FAFAFA"/>
                </a:solidFill>
                <a:latin typeface="Poppins"/>
                <a:ea typeface="Poppins"/>
                <a:cs typeface="Poppins"/>
                <a:sym typeface="Poppins"/>
              </a:rPr>
              <a:t>All three are related to sexual harassment </a:t>
            </a:r>
          </a:p>
        </p:txBody>
      </p:sp>
      <p:sp>
        <p:nvSpPr>
          <p:cNvPr id="3" name="Freeform 3"/>
          <p:cNvSpPr/>
          <p:nvPr/>
        </p:nvSpPr>
        <p:spPr>
          <a:xfrm>
            <a:off x="15349683" y="2605321"/>
            <a:ext cx="1983002" cy="2208448"/>
          </a:xfrm>
          <a:custGeom>
            <a:avLst/>
            <a:gdLst/>
            <a:ahLst/>
            <a:cxnLst/>
            <a:rect l="l" t="t" r="r" b="b"/>
            <a:pathLst>
              <a:path w="1983002" h="2208448">
                <a:moveTo>
                  <a:pt x="0" y="0"/>
                </a:moveTo>
                <a:lnTo>
                  <a:pt x="1983002" y="0"/>
                </a:lnTo>
                <a:lnTo>
                  <a:pt x="1983002" y="2208448"/>
                </a:lnTo>
                <a:lnTo>
                  <a:pt x="0" y="22084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28700" y="1427591"/>
            <a:ext cx="9411622" cy="634365"/>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THE DARK TRIAD - KEY ISSUES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charRg st="487" end="51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charRg st="516" end="56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charRg st="566" end="60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charRg st="601" end="68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charRg st="689" end="73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3"/>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8642905" y="4719091"/>
            <a:ext cx="1797417" cy="1808721"/>
          </a:xfrm>
          <a:custGeom>
            <a:avLst/>
            <a:gdLst/>
            <a:ahLst/>
            <a:cxnLst/>
            <a:rect l="l" t="t" r="r" b="b"/>
            <a:pathLst>
              <a:path w="1797417" h="1808721">
                <a:moveTo>
                  <a:pt x="0" y="0"/>
                </a:moveTo>
                <a:lnTo>
                  <a:pt x="1797417" y="0"/>
                </a:lnTo>
                <a:lnTo>
                  <a:pt x="1797417" y="1808721"/>
                </a:lnTo>
                <a:lnTo>
                  <a:pt x="0" y="18087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967169" y="4122176"/>
            <a:ext cx="3083821" cy="2405636"/>
          </a:xfrm>
          <a:custGeom>
            <a:avLst/>
            <a:gdLst/>
            <a:ahLst/>
            <a:cxnLst/>
            <a:rect l="l" t="t" r="r" b="b"/>
            <a:pathLst>
              <a:path w="3083821" h="2405636">
                <a:moveTo>
                  <a:pt x="0" y="0"/>
                </a:moveTo>
                <a:lnTo>
                  <a:pt x="3083821" y="0"/>
                </a:lnTo>
                <a:lnTo>
                  <a:pt x="3083821" y="2405636"/>
                </a:lnTo>
                <a:lnTo>
                  <a:pt x="0" y="2405636"/>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028700" y="855629"/>
            <a:ext cx="9411622" cy="634365"/>
          </a:xfrm>
          <a:prstGeom prst="rect">
            <a:avLst/>
          </a:prstGeom>
        </p:spPr>
        <p:txBody>
          <a:bodyPr lIns="0" tIns="0" rIns="0" bIns="0" rtlCol="0" anchor="t">
            <a:spAutoFit/>
          </a:bodyPr>
          <a:lstStyle/>
          <a:p>
            <a:pPr algn="l">
              <a:lnSpc>
                <a:spcPts val="4620"/>
              </a:lnSpc>
            </a:pPr>
            <a:r>
              <a:rPr lang="en-US" sz="4200" dirty="0">
                <a:solidFill>
                  <a:srgbClr val="FAFAFA"/>
                </a:solidFill>
                <a:latin typeface="Poppins Bold"/>
                <a:ea typeface="Poppins Bold"/>
                <a:cs typeface="Poppins Bold"/>
                <a:sym typeface="Poppins Bold"/>
              </a:rPr>
              <a:t>THE DARK TRIAD AND KILLJOYS</a:t>
            </a:r>
          </a:p>
        </p:txBody>
      </p:sp>
      <p:sp>
        <p:nvSpPr>
          <p:cNvPr id="5" name="Freeform 5"/>
          <p:cNvSpPr/>
          <p:nvPr/>
        </p:nvSpPr>
        <p:spPr>
          <a:xfrm>
            <a:off x="13177183" y="3458673"/>
            <a:ext cx="3084562" cy="3069139"/>
          </a:xfrm>
          <a:custGeom>
            <a:avLst/>
            <a:gdLst/>
            <a:ahLst/>
            <a:cxnLst/>
            <a:rect l="l" t="t" r="r" b="b"/>
            <a:pathLst>
              <a:path w="3084562" h="3069139">
                <a:moveTo>
                  <a:pt x="0" y="0"/>
                </a:moveTo>
                <a:lnTo>
                  <a:pt x="3084562" y="0"/>
                </a:lnTo>
                <a:lnTo>
                  <a:pt x="3084562" y="3069139"/>
                </a:lnTo>
                <a:lnTo>
                  <a:pt x="0" y="30691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4">
            <a:extLst>
              <a:ext uri="{FF2B5EF4-FFF2-40B4-BE49-F238E27FC236}">
                <a16:creationId xmlns:a16="http://schemas.microsoft.com/office/drawing/2014/main" id="{05DDE370-31CC-F019-E40E-F894A1A1F266}"/>
              </a:ext>
            </a:extLst>
          </p:cNvPr>
          <p:cNvSpPr txBox="1"/>
          <p:nvPr/>
        </p:nvSpPr>
        <p:spPr>
          <a:xfrm>
            <a:off x="8323015" y="7886700"/>
            <a:ext cx="2344986" cy="604012"/>
          </a:xfrm>
          <a:prstGeom prst="rect">
            <a:avLst/>
          </a:prstGeom>
        </p:spPr>
        <p:txBody>
          <a:bodyPr wrap="square" lIns="0" tIns="0" rIns="0" bIns="0" rtlCol="0" anchor="t">
            <a:spAutoFit/>
          </a:bodyPr>
          <a:lstStyle/>
          <a:p>
            <a:pPr algn="l">
              <a:lnSpc>
                <a:spcPts val="4620"/>
              </a:lnSpc>
            </a:pPr>
            <a:r>
              <a:rPr lang="en-US" sz="4200" dirty="0">
                <a:solidFill>
                  <a:srgbClr val="FAFAFA"/>
                </a:solidFill>
                <a:latin typeface="Poppins Bold"/>
                <a:ea typeface="Poppins Bold"/>
                <a:cs typeface="Poppins Bold"/>
                <a:sym typeface="Poppins Bold"/>
              </a:rPr>
              <a:t>Round 1</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8642905" y="4719091"/>
            <a:ext cx="1797417" cy="1808721"/>
          </a:xfrm>
          <a:custGeom>
            <a:avLst/>
            <a:gdLst/>
            <a:ahLst/>
            <a:cxnLst/>
            <a:rect l="l" t="t" r="r" b="b"/>
            <a:pathLst>
              <a:path w="1797417" h="1808721">
                <a:moveTo>
                  <a:pt x="0" y="0"/>
                </a:moveTo>
                <a:lnTo>
                  <a:pt x="1797417" y="0"/>
                </a:lnTo>
                <a:lnTo>
                  <a:pt x="1797417" y="1808721"/>
                </a:lnTo>
                <a:lnTo>
                  <a:pt x="0" y="18087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967169" y="4122176"/>
            <a:ext cx="3083821" cy="2405636"/>
          </a:xfrm>
          <a:custGeom>
            <a:avLst/>
            <a:gdLst/>
            <a:ahLst/>
            <a:cxnLst/>
            <a:rect l="l" t="t" r="r" b="b"/>
            <a:pathLst>
              <a:path w="3083821" h="2405636">
                <a:moveTo>
                  <a:pt x="0" y="0"/>
                </a:moveTo>
                <a:lnTo>
                  <a:pt x="3083821" y="0"/>
                </a:lnTo>
                <a:lnTo>
                  <a:pt x="3083821" y="2405636"/>
                </a:lnTo>
                <a:lnTo>
                  <a:pt x="0" y="2405636"/>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028700" y="855629"/>
            <a:ext cx="9411622" cy="634365"/>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THE DARK TRIAD AND KILLJOYS</a:t>
            </a:r>
          </a:p>
        </p:txBody>
      </p:sp>
      <p:sp>
        <p:nvSpPr>
          <p:cNvPr id="5" name="Freeform 5"/>
          <p:cNvSpPr/>
          <p:nvPr/>
        </p:nvSpPr>
        <p:spPr>
          <a:xfrm>
            <a:off x="12837678" y="3574403"/>
            <a:ext cx="3214539" cy="3138194"/>
          </a:xfrm>
          <a:custGeom>
            <a:avLst/>
            <a:gdLst/>
            <a:ahLst/>
            <a:cxnLst/>
            <a:rect l="l" t="t" r="r" b="b"/>
            <a:pathLst>
              <a:path w="3214539" h="3138194">
                <a:moveTo>
                  <a:pt x="0" y="0"/>
                </a:moveTo>
                <a:lnTo>
                  <a:pt x="3214539" y="0"/>
                </a:lnTo>
                <a:lnTo>
                  <a:pt x="3214539" y="3138194"/>
                </a:lnTo>
                <a:lnTo>
                  <a:pt x="0" y="313819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4">
            <a:extLst>
              <a:ext uri="{FF2B5EF4-FFF2-40B4-BE49-F238E27FC236}">
                <a16:creationId xmlns:a16="http://schemas.microsoft.com/office/drawing/2014/main" id="{EEBDCF09-957E-7961-8DED-7E1AD48009DA}"/>
              </a:ext>
            </a:extLst>
          </p:cNvPr>
          <p:cNvSpPr txBox="1"/>
          <p:nvPr/>
        </p:nvSpPr>
        <p:spPr>
          <a:xfrm>
            <a:off x="8323014" y="7810500"/>
            <a:ext cx="2437197" cy="604012"/>
          </a:xfrm>
          <a:prstGeom prst="rect">
            <a:avLst/>
          </a:prstGeom>
        </p:spPr>
        <p:txBody>
          <a:bodyPr wrap="square" lIns="0" tIns="0" rIns="0" bIns="0" rtlCol="0" anchor="t">
            <a:spAutoFit/>
          </a:bodyPr>
          <a:lstStyle/>
          <a:p>
            <a:pPr algn="l">
              <a:lnSpc>
                <a:spcPts val="4620"/>
              </a:lnSpc>
            </a:pPr>
            <a:r>
              <a:rPr lang="en-US" sz="4200" dirty="0">
                <a:solidFill>
                  <a:srgbClr val="FAFAFA"/>
                </a:solidFill>
                <a:latin typeface="Poppins Bold"/>
                <a:ea typeface="Poppins Bold"/>
                <a:cs typeface="Poppins Bold"/>
                <a:sym typeface="Poppins Bold"/>
              </a:rPr>
              <a:t>Round 2</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8642905" y="4719091"/>
            <a:ext cx="1797417" cy="1808721"/>
          </a:xfrm>
          <a:custGeom>
            <a:avLst/>
            <a:gdLst/>
            <a:ahLst/>
            <a:cxnLst/>
            <a:rect l="l" t="t" r="r" b="b"/>
            <a:pathLst>
              <a:path w="1797417" h="1808721">
                <a:moveTo>
                  <a:pt x="0" y="0"/>
                </a:moveTo>
                <a:lnTo>
                  <a:pt x="1797417" y="0"/>
                </a:lnTo>
                <a:lnTo>
                  <a:pt x="1797417" y="1808721"/>
                </a:lnTo>
                <a:lnTo>
                  <a:pt x="0" y="18087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967169" y="4122176"/>
            <a:ext cx="3083821" cy="2405636"/>
          </a:xfrm>
          <a:custGeom>
            <a:avLst/>
            <a:gdLst/>
            <a:ahLst/>
            <a:cxnLst/>
            <a:rect l="l" t="t" r="r" b="b"/>
            <a:pathLst>
              <a:path w="3083821" h="2405636">
                <a:moveTo>
                  <a:pt x="0" y="0"/>
                </a:moveTo>
                <a:lnTo>
                  <a:pt x="3083821" y="0"/>
                </a:lnTo>
                <a:lnTo>
                  <a:pt x="3083821" y="2405636"/>
                </a:lnTo>
                <a:lnTo>
                  <a:pt x="0" y="2405636"/>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1028700" y="855629"/>
            <a:ext cx="9411622" cy="634365"/>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THE DARK TRIAD AND KILLJOYS</a:t>
            </a:r>
          </a:p>
        </p:txBody>
      </p:sp>
      <p:sp>
        <p:nvSpPr>
          <p:cNvPr id="5" name="Freeform 5"/>
          <p:cNvSpPr/>
          <p:nvPr/>
        </p:nvSpPr>
        <p:spPr>
          <a:xfrm>
            <a:off x="13031122" y="3588733"/>
            <a:ext cx="2577026" cy="3109534"/>
          </a:xfrm>
          <a:custGeom>
            <a:avLst/>
            <a:gdLst/>
            <a:ahLst/>
            <a:cxnLst/>
            <a:rect l="l" t="t" r="r" b="b"/>
            <a:pathLst>
              <a:path w="2577026" h="3109534">
                <a:moveTo>
                  <a:pt x="0" y="0"/>
                </a:moveTo>
                <a:lnTo>
                  <a:pt x="2577026" y="0"/>
                </a:lnTo>
                <a:lnTo>
                  <a:pt x="2577026" y="3109534"/>
                </a:lnTo>
                <a:lnTo>
                  <a:pt x="0" y="31095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4">
            <a:extLst>
              <a:ext uri="{FF2B5EF4-FFF2-40B4-BE49-F238E27FC236}">
                <a16:creationId xmlns:a16="http://schemas.microsoft.com/office/drawing/2014/main" id="{F88778C6-99C6-0FEC-951D-E4626CEADF7F}"/>
              </a:ext>
            </a:extLst>
          </p:cNvPr>
          <p:cNvSpPr txBox="1"/>
          <p:nvPr/>
        </p:nvSpPr>
        <p:spPr>
          <a:xfrm>
            <a:off x="8323014" y="7810500"/>
            <a:ext cx="2437197" cy="604012"/>
          </a:xfrm>
          <a:prstGeom prst="rect">
            <a:avLst/>
          </a:prstGeom>
        </p:spPr>
        <p:txBody>
          <a:bodyPr wrap="square" lIns="0" tIns="0" rIns="0" bIns="0" rtlCol="0" anchor="t">
            <a:spAutoFit/>
          </a:bodyPr>
          <a:lstStyle/>
          <a:p>
            <a:pPr algn="l">
              <a:lnSpc>
                <a:spcPts val="4620"/>
              </a:lnSpc>
            </a:pPr>
            <a:r>
              <a:rPr lang="en-US" sz="4200" dirty="0">
                <a:solidFill>
                  <a:srgbClr val="FAFAFA"/>
                </a:solidFill>
                <a:latin typeface="Poppins Bold"/>
                <a:ea typeface="Poppins Bold"/>
                <a:cs typeface="Poppins Bold"/>
                <a:sym typeface="Poppins Bold"/>
              </a:rPr>
              <a:t>Round 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TextBox 2"/>
          <p:cNvSpPr txBox="1"/>
          <p:nvPr/>
        </p:nvSpPr>
        <p:spPr>
          <a:xfrm>
            <a:off x="1257532" y="2734468"/>
            <a:ext cx="10782068" cy="3043077"/>
          </a:xfrm>
          <a:prstGeom prst="rect">
            <a:avLst/>
          </a:prstGeom>
        </p:spPr>
        <p:txBody>
          <a:bodyPr wrap="square" lIns="0" tIns="0" rIns="0" bIns="0" rtlCol="0" anchor="t">
            <a:spAutoFit/>
          </a:bodyPr>
          <a:lstStyle/>
          <a:p>
            <a:pPr marL="518160" lvl="1" indent="-259080" algn="l">
              <a:lnSpc>
                <a:spcPts val="3359"/>
              </a:lnSpc>
              <a:buFont typeface="Arial"/>
              <a:buChar char="•"/>
            </a:pPr>
            <a:r>
              <a:rPr lang="en-US" sz="2600" dirty="0">
                <a:solidFill>
                  <a:srgbClr val="F4F4F4"/>
                </a:solidFill>
                <a:latin typeface="Poppins"/>
                <a:ea typeface="Poppins"/>
                <a:cs typeface="Poppins"/>
                <a:sym typeface="Poppins"/>
              </a:rPr>
              <a:t>An attempt to systematize a class of </a:t>
            </a:r>
            <a:r>
              <a:rPr lang="en-US" sz="2600" dirty="0">
                <a:solidFill>
                  <a:srgbClr val="FEBE10"/>
                </a:solidFill>
                <a:latin typeface="Poppins"/>
                <a:ea typeface="Poppins"/>
                <a:cs typeface="Poppins"/>
                <a:sym typeface="Poppins"/>
              </a:rPr>
              <a:t>socially aversive </a:t>
            </a:r>
            <a:r>
              <a:rPr lang="en-US" sz="2600" dirty="0">
                <a:solidFill>
                  <a:srgbClr val="F4F4F4"/>
                </a:solidFill>
                <a:latin typeface="Poppins"/>
                <a:ea typeface="Poppins"/>
                <a:cs typeface="Poppins"/>
                <a:sym typeface="Poppins"/>
              </a:rPr>
              <a:t>psychological traits</a:t>
            </a:r>
          </a:p>
          <a:p>
            <a:pPr marL="518160" lvl="1" indent="-259080" algn="l">
              <a:lnSpc>
                <a:spcPts val="3359"/>
              </a:lnSpc>
              <a:buFont typeface="Arial"/>
              <a:buChar char="•"/>
            </a:pPr>
            <a:r>
              <a:rPr lang="en-US" sz="2600" dirty="0">
                <a:solidFill>
                  <a:srgbClr val="F4F4F4"/>
                </a:solidFill>
                <a:latin typeface="Poppins"/>
                <a:ea typeface="Poppins"/>
                <a:cs typeface="Poppins"/>
                <a:sym typeface="Poppins"/>
              </a:rPr>
              <a:t>Think of the Dark Triad as a tool - a diagnostic </a:t>
            </a:r>
            <a:r>
              <a:rPr lang="en-US" sz="2600" dirty="0">
                <a:solidFill>
                  <a:srgbClr val="F4F4F4"/>
                </a:solidFill>
                <a:latin typeface="Poppins Italics"/>
                <a:ea typeface="Poppins Italics"/>
                <a:cs typeface="Poppins Italics"/>
                <a:sym typeface="Poppins Italics"/>
              </a:rPr>
              <a:t>and </a:t>
            </a:r>
            <a:r>
              <a:rPr lang="en-US" sz="2600" dirty="0">
                <a:solidFill>
                  <a:srgbClr val="F4F4F4"/>
                </a:solidFill>
                <a:latin typeface="Poppins"/>
                <a:ea typeface="Poppins"/>
                <a:cs typeface="Poppins"/>
                <a:sym typeface="Poppins"/>
              </a:rPr>
              <a:t>predictive tool </a:t>
            </a:r>
          </a:p>
          <a:p>
            <a:pPr marL="518160" lvl="1" indent="-259080" algn="l">
              <a:lnSpc>
                <a:spcPts val="3359"/>
              </a:lnSpc>
              <a:buFont typeface="Arial"/>
              <a:buChar char="•"/>
            </a:pPr>
            <a:r>
              <a:rPr lang="en-US" sz="2600" dirty="0">
                <a:solidFill>
                  <a:srgbClr val="F4F4F4"/>
                </a:solidFill>
                <a:latin typeface="Poppins"/>
                <a:ea typeface="Poppins"/>
                <a:cs typeface="Poppins"/>
                <a:sym typeface="Poppins"/>
              </a:rPr>
              <a:t>Assumption(s): it is useful to do group them together; it is permissible to group them together = they have a common core</a:t>
            </a:r>
          </a:p>
        </p:txBody>
      </p:sp>
      <p:sp>
        <p:nvSpPr>
          <p:cNvPr id="3" name="TextBox 3"/>
          <p:cNvSpPr txBox="1"/>
          <p:nvPr/>
        </p:nvSpPr>
        <p:spPr>
          <a:xfrm>
            <a:off x="1257532" y="1112103"/>
            <a:ext cx="6153929" cy="634365"/>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THE DARK TRIAD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3"/>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11207393" y="2042071"/>
            <a:ext cx="5977357" cy="3631812"/>
          </a:xfrm>
          <a:custGeom>
            <a:avLst/>
            <a:gdLst/>
            <a:ahLst/>
            <a:cxnLst/>
            <a:rect l="l" t="t" r="r" b="b"/>
            <a:pathLst>
              <a:path w="5977357" h="3631812">
                <a:moveTo>
                  <a:pt x="0" y="0"/>
                </a:moveTo>
                <a:lnTo>
                  <a:pt x="5977357" y="0"/>
                </a:lnTo>
                <a:lnTo>
                  <a:pt x="5977357" y="3631812"/>
                </a:lnTo>
                <a:lnTo>
                  <a:pt x="0" y="363181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57532" y="2734468"/>
            <a:ext cx="8800868" cy="3043077"/>
          </a:xfrm>
          <a:prstGeom prst="rect">
            <a:avLst/>
          </a:prstGeom>
        </p:spPr>
        <p:txBody>
          <a:bodyPr wrap="square" lIns="0" tIns="0" rIns="0" bIns="0" rtlCol="0" anchor="t">
            <a:spAutoFit/>
          </a:bodyPr>
          <a:lstStyle/>
          <a:p>
            <a:pPr marL="518160" lvl="1" indent="-259080" algn="l">
              <a:lnSpc>
                <a:spcPts val="3359"/>
              </a:lnSpc>
              <a:buFont typeface="Arial"/>
              <a:buChar char="•"/>
            </a:pPr>
            <a:r>
              <a:rPr lang="en-US" sz="2600" dirty="0">
                <a:solidFill>
                  <a:srgbClr val="F4F4F4"/>
                </a:solidFill>
                <a:latin typeface="Poppins"/>
                <a:ea typeface="Poppins"/>
                <a:cs typeface="Poppins"/>
                <a:sym typeface="Poppins"/>
              </a:rPr>
              <a:t>Original paper by </a:t>
            </a:r>
            <a:r>
              <a:rPr lang="en-US" sz="2600" dirty="0" err="1">
                <a:solidFill>
                  <a:srgbClr val="F4F4F4"/>
                </a:solidFill>
                <a:latin typeface="Poppins"/>
                <a:ea typeface="Poppins"/>
                <a:cs typeface="Poppins"/>
                <a:sym typeface="Poppins"/>
              </a:rPr>
              <a:t>Paulhus</a:t>
            </a:r>
            <a:r>
              <a:rPr lang="en-US" sz="2600" dirty="0">
                <a:solidFill>
                  <a:srgbClr val="F4F4F4"/>
                </a:solidFill>
                <a:latin typeface="Poppins"/>
                <a:ea typeface="Poppins"/>
                <a:cs typeface="Poppins"/>
                <a:sym typeface="Poppins"/>
              </a:rPr>
              <a:t> and </a:t>
            </a:r>
            <a:r>
              <a:rPr lang="en-US" sz="2600" dirty="0" err="1">
                <a:solidFill>
                  <a:srgbClr val="F4F4F4"/>
                </a:solidFill>
                <a:latin typeface="Poppins"/>
                <a:ea typeface="Poppins"/>
                <a:cs typeface="Poppins"/>
                <a:sym typeface="Poppins"/>
              </a:rPr>
              <a:t>Willams</a:t>
            </a:r>
            <a:r>
              <a:rPr lang="en-US" sz="2600" dirty="0">
                <a:solidFill>
                  <a:srgbClr val="F4F4F4"/>
                </a:solidFill>
                <a:latin typeface="Poppins"/>
                <a:ea typeface="Poppins"/>
                <a:cs typeface="Poppins"/>
                <a:sym typeface="Poppins"/>
              </a:rPr>
              <a:t> (2002)</a:t>
            </a:r>
          </a:p>
          <a:p>
            <a:pPr marL="518160" lvl="1" indent="-259080" algn="l">
              <a:lnSpc>
                <a:spcPts val="3359"/>
              </a:lnSpc>
              <a:buFont typeface="Arial"/>
              <a:buChar char="•"/>
            </a:pPr>
            <a:r>
              <a:rPr lang="en-US" sz="2600" dirty="0">
                <a:solidFill>
                  <a:srgbClr val="F4F4F4"/>
                </a:solidFill>
                <a:latin typeface="Poppins"/>
                <a:ea typeface="Poppins"/>
                <a:cs typeface="Poppins"/>
                <a:sym typeface="Poppins"/>
              </a:rPr>
              <a:t>Focus on three personality traits that have received sustained attention: </a:t>
            </a:r>
            <a:r>
              <a:rPr lang="en-US" sz="2600" dirty="0">
                <a:solidFill>
                  <a:srgbClr val="FEBE10"/>
                </a:solidFill>
                <a:latin typeface="Poppins"/>
                <a:ea typeface="Poppins"/>
                <a:cs typeface="Poppins"/>
                <a:sym typeface="Poppins"/>
              </a:rPr>
              <a:t>Machiavellianism, Narcissism, and Psychopathy </a:t>
            </a:r>
          </a:p>
          <a:p>
            <a:pPr marL="518160" lvl="1" indent="-259080" algn="l">
              <a:lnSpc>
                <a:spcPts val="3359"/>
              </a:lnSpc>
              <a:buFont typeface="Arial"/>
              <a:buChar char="•"/>
            </a:pPr>
            <a:r>
              <a:rPr lang="en-US" sz="2600" dirty="0">
                <a:solidFill>
                  <a:srgbClr val="F4F4F4"/>
                </a:solidFill>
                <a:latin typeface="Poppins"/>
                <a:ea typeface="Poppins"/>
                <a:cs typeface="Poppins"/>
                <a:sym typeface="Poppins"/>
              </a:rPr>
              <a:t>Main result by authors: these constructs were moderately correlated with each other but not equivalent (and thus distinct)  </a:t>
            </a:r>
          </a:p>
        </p:txBody>
      </p:sp>
      <p:sp>
        <p:nvSpPr>
          <p:cNvPr id="4" name="TextBox 4"/>
          <p:cNvSpPr txBox="1"/>
          <p:nvPr/>
        </p:nvSpPr>
        <p:spPr>
          <a:xfrm>
            <a:off x="1257532" y="1112103"/>
            <a:ext cx="9411622" cy="634365"/>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THE DARK TRIAD - ORIGINAL PAPER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1257532" y="1878013"/>
            <a:ext cx="4214904" cy="4114800"/>
          </a:xfrm>
          <a:custGeom>
            <a:avLst/>
            <a:gdLst/>
            <a:ahLst/>
            <a:cxnLst/>
            <a:rect l="l" t="t" r="r" b="b"/>
            <a:pathLst>
              <a:path w="4214904" h="4114800">
                <a:moveTo>
                  <a:pt x="0" y="0"/>
                </a:moveTo>
                <a:lnTo>
                  <a:pt x="4214904" y="0"/>
                </a:lnTo>
                <a:lnTo>
                  <a:pt x="421490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325347" y="4470081"/>
            <a:ext cx="2786938" cy="3927681"/>
          </a:xfrm>
          <a:custGeom>
            <a:avLst/>
            <a:gdLst/>
            <a:ahLst/>
            <a:cxnLst/>
            <a:rect l="l" t="t" r="r" b="b"/>
            <a:pathLst>
              <a:path w="2786938" h="3927681">
                <a:moveTo>
                  <a:pt x="0" y="0"/>
                </a:moveTo>
                <a:lnTo>
                  <a:pt x="2786938" y="0"/>
                </a:lnTo>
                <a:lnTo>
                  <a:pt x="2786938" y="3927681"/>
                </a:lnTo>
                <a:lnTo>
                  <a:pt x="0" y="3927681"/>
                </a:lnTo>
                <a:lnTo>
                  <a:pt x="0" y="0"/>
                </a:lnTo>
                <a:close/>
              </a:path>
            </a:pathLst>
          </a:custGeom>
          <a:blipFill>
            <a:blip r:embed="rId4"/>
            <a:stretch>
              <a:fillRect/>
            </a:stretch>
          </a:blipFill>
        </p:spPr>
        <p:txBody>
          <a:bodyPr/>
          <a:lstStyle/>
          <a:p>
            <a:endParaRPr lang="en-US"/>
          </a:p>
        </p:txBody>
      </p:sp>
      <p:sp>
        <p:nvSpPr>
          <p:cNvPr id="4" name="TextBox 4"/>
          <p:cNvSpPr txBox="1"/>
          <p:nvPr/>
        </p:nvSpPr>
        <p:spPr>
          <a:xfrm>
            <a:off x="7396483" y="1360782"/>
            <a:ext cx="6153929" cy="634365"/>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MACHIAVELLIANISM </a:t>
            </a:r>
          </a:p>
        </p:txBody>
      </p:sp>
      <p:sp>
        <p:nvSpPr>
          <p:cNvPr id="5" name="TextBox 5"/>
          <p:cNvSpPr txBox="1"/>
          <p:nvPr/>
        </p:nvSpPr>
        <p:spPr>
          <a:xfrm>
            <a:off x="7239000" y="3543300"/>
            <a:ext cx="7821643" cy="6106800"/>
          </a:xfrm>
          <a:prstGeom prst="rect">
            <a:avLst/>
          </a:prstGeom>
        </p:spPr>
        <p:txBody>
          <a:bodyPr lIns="0" tIns="0" rIns="0" bIns="0" rtlCol="0" anchor="t">
            <a:spAutoFit/>
          </a:bodyPr>
          <a:lstStyle/>
          <a:p>
            <a:pPr marL="431801" lvl="1" indent="-215900" algn="l">
              <a:lnSpc>
                <a:spcPts val="2800"/>
              </a:lnSpc>
              <a:buFont typeface="Arial"/>
              <a:buChar char="•"/>
            </a:pPr>
            <a:r>
              <a:rPr lang="en-US" sz="2400" dirty="0">
                <a:solidFill>
                  <a:srgbClr val="F4F4F4"/>
                </a:solidFill>
                <a:latin typeface="Poppins"/>
                <a:ea typeface="Poppins"/>
                <a:cs typeface="Poppins"/>
                <a:sym typeface="Poppins"/>
              </a:rPr>
              <a:t>Based on statements found in Machiavelli’s works. </a:t>
            </a:r>
          </a:p>
          <a:p>
            <a:pPr algn="l">
              <a:lnSpc>
                <a:spcPts val="2800"/>
              </a:lnSpc>
            </a:pPr>
            <a:endParaRPr lang="en-US" sz="2400" dirty="0">
              <a:solidFill>
                <a:srgbClr val="F4F4F4"/>
              </a:solidFill>
              <a:latin typeface="Poppins"/>
              <a:ea typeface="Poppins"/>
              <a:cs typeface="Poppins"/>
              <a:sym typeface="Poppins"/>
            </a:endParaRPr>
          </a:p>
          <a:p>
            <a:pPr marL="431801" lvl="1" indent="-215900" algn="l">
              <a:lnSpc>
                <a:spcPts val="2800"/>
              </a:lnSpc>
              <a:buFont typeface="Arial"/>
              <a:buChar char="•"/>
            </a:pPr>
            <a:r>
              <a:rPr lang="en-US" sz="2400" dirty="0">
                <a:solidFill>
                  <a:srgbClr val="F4F4F4"/>
                </a:solidFill>
                <a:latin typeface="Poppins"/>
                <a:ea typeface="Poppins"/>
                <a:cs typeface="Poppins"/>
                <a:sym typeface="Poppins"/>
              </a:rPr>
              <a:t>These statements, and as a result the construct itself, are supposed to capture a type of manipulative personality: this is the type of person who is often amoral, cynical, manipulative, and aims to achieve their own ends. Subsequent work added that individuals characterized by Machiavellianism also engage in planning, care about their reputations, and form coalitions. </a:t>
            </a:r>
          </a:p>
          <a:p>
            <a:pPr algn="l">
              <a:lnSpc>
                <a:spcPts val="2800"/>
              </a:lnSpc>
            </a:pPr>
            <a:endParaRPr lang="en-US" sz="2400" dirty="0">
              <a:solidFill>
                <a:srgbClr val="F4F4F4"/>
              </a:solidFill>
              <a:latin typeface="Poppins"/>
              <a:ea typeface="Poppins"/>
              <a:cs typeface="Poppins"/>
              <a:sym typeface="Poppins"/>
            </a:endParaRPr>
          </a:p>
          <a:p>
            <a:pPr marL="431801" lvl="1" indent="-215900" algn="l">
              <a:lnSpc>
                <a:spcPts val="2800"/>
              </a:lnSpc>
              <a:buFont typeface="Arial"/>
              <a:buChar char="•"/>
            </a:pPr>
            <a:r>
              <a:rPr lang="en-US" sz="2400" dirty="0">
                <a:solidFill>
                  <a:srgbClr val="F4F4F4"/>
                </a:solidFill>
                <a:latin typeface="Poppins"/>
                <a:ea typeface="Poppins"/>
                <a:cs typeface="Poppins"/>
                <a:sym typeface="Poppins"/>
              </a:rPr>
              <a:t>Initial work by Christie and colleagues found that people who agree with those statements behave manipulatively both in experimental situations and in the real world. </a:t>
            </a:r>
          </a:p>
        </p:txBody>
      </p:sp>
      <p:sp>
        <p:nvSpPr>
          <p:cNvPr id="6" name="TextBox 6"/>
          <p:cNvSpPr txBox="1"/>
          <p:nvPr/>
        </p:nvSpPr>
        <p:spPr>
          <a:xfrm>
            <a:off x="7446219" y="2246290"/>
            <a:ext cx="8885682" cy="720710"/>
          </a:xfrm>
          <a:prstGeom prst="rect">
            <a:avLst/>
          </a:prstGeom>
        </p:spPr>
        <p:txBody>
          <a:bodyPr lIns="0" tIns="0" rIns="0" bIns="0" rtlCol="0" anchor="t">
            <a:spAutoFit/>
          </a:bodyPr>
          <a:lstStyle/>
          <a:p>
            <a:pPr marL="0" lvl="0" indent="0" algn="l">
              <a:lnSpc>
                <a:spcPts val="2800"/>
              </a:lnSpc>
              <a:spcBef>
                <a:spcPct val="0"/>
              </a:spcBef>
            </a:pPr>
            <a:r>
              <a:rPr lang="en-US" sz="2400" dirty="0">
                <a:solidFill>
                  <a:srgbClr val="049EE3"/>
                </a:solidFill>
                <a:latin typeface="Poppins Bold"/>
                <a:ea typeface="Poppins Bold"/>
                <a:cs typeface="Poppins Bold"/>
                <a:sym typeface="Poppins Bold"/>
              </a:rPr>
              <a:t>A psychological construct that was postulated by Richard Christie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uiExpand="1" build="p" bldLvl="2"/>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1257532" y="1878013"/>
            <a:ext cx="4214904" cy="4114800"/>
          </a:xfrm>
          <a:custGeom>
            <a:avLst/>
            <a:gdLst/>
            <a:ahLst/>
            <a:cxnLst/>
            <a:rect l="l" t="t" r="r" b="b"/>
            <a:pathLst>
              <a:path w="4214904" h="4114800">
                <a:moveTo>
                  <a:pt x="0" y="0"/>
                </a:moveTo>
                <a:lnTo>
                  <a:pt x="4214904" y="0"/>
                </a:lnTo>
                <a:lnTo>
                  <a:pt x="421490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7504244" y="2363787"/>
            <a:ext cx="6153929" cy="634365"/>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MACHIAVELLIANISM </a:t>
            </a:r>
          </a:p>
        </p:txBody>
      </p:sp>
      <p:sp>
        <p:nvSpPr>
          <p:cNvPr id="5" name="TextBox 5"/>
          <p:cNvSpPr txBox="1"/>
          <p:nvPr/>
        </p:nvSpPr>
        <p:spPr>
          <a:xfrm>
            <a:off x="7454508" y="3868738"/>
            <a:ext cx="7821643" cy="720725"/>
          </a:xfrm>
          <a:prstGeom prst="rect">
            <a:avLst/>
          </a:prstGeom>
        </p:spPr>
        <p:txBody>
          <a:bodyPr lIns="0" tIns="0" rIns="0" bIns="0" rtlCol="0" anchor="t">
            <a:spAutoFit/>
          </a:bodyPr>
          <a:lstStyle/>
          <a:p>
            <a:pPr marL="431801" lvl="1" indent="-215900" algn="l">
              <a:lnSpc>
                <a:spcPts val="2800"/>
              </a:lnSpc>
              <a:buFont typeface="Arial"/>
              <a:buChar char="•"/>
            </a:pPr>
            <a:r>
              <a:rPr lang="en-US" sz="2000" dirty="0">
                <a:solidFill>
                  <a:srgbClr val="F4F4F4"/>
                </a:solidFill>
                <a:latin typeface="Poppins"/>
                <a:ea typeface="Poppins"/>
                <a:cs typeface="Poppins"/>
                <a:sym typeface="Poppins"/>
              </a:rPr>
              <a:t>MACH - IV is the most popular instrument. </a:t>
            </a:r>
          </a:p>
          <a:p>
            <a:pPr algn="l">
              <a:lnSpc>
                <a:spcPts val="2800"/>
              </a:lnSpc>
            </a:pPr>
            <a:endParaRPr lang="en-US" sz="2000" dirty="0">
              <a:solidFill>
                <a:srgbClr val="F4F4F4"/>
              </a:solidFill>
              <a:latin typeface="Poppins"/>
              <a:ea typeface="Poppins"/>
              <a:cs typeface="Poppins"/>
              <a:sym typeface="Poppins"/>
            </a:endParaRPr>
          </a:p>
        </p:txBody>
      </p:sp>
      <p:sp>
        <p:nvSpPr>
          <p:cNvPr id="6" name="TextBox 6"/>
          <p:cNvSpPr txBox="1"/>
          <p:nvPr/>
        </p:nvSpPr>
        <p:spPr>
          <a:xfrm>
            <a:off x="7553980" y="3249295"/>
            <a:ext cx="8885682" cy="368300"/>
          </a:xfrm>
          <a:prstGeom prst="rect">
            <a:avLst/>
          </a:prstGeom>
        </p:spPr>
        <p:txBody>
          <a:bodyPr lIns="0" tIns="0" rIns="0" bIns="0" rtlCol="0" anchor="t">
            <a:spAutoFit/>
          </a:bodyPr>
          <a:lstStyle/>
          <a:p>
            <a:pPr marL="0" lvl="0" indent="0" algn="l">
              <a:lnSpc>
                <a:spcPts val="2800"/>
              </a:lnSpc>
              <a:spcBef>
                <a:spcPct val="0"/>
              </a:spcBef>
            </a:pPr>
            <a:r>
              <a:rPr lang="en-US" sz="2000" dirty="0">
                <a:solidFill>
                  <a:srgbClr val="049EE3"/>
                </a:solidFill>
                <a:latin typeface="Poppins Bold"/>
                <a:ea typeface="Poppins Bold"/>
                <a:cs typeface="Poppins Bold"/>
                <a:sym typeface="Poppins Bold"/>
              </a:rPr>
              <a:t>How is this construct measured?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1257532" y="1878013"/>
            <a:ext cx="4214904" cy="4114800"/>
          </a:xfrm>
          <a:custGeom>
            <a:avLst/>
            <a:gdLst/>
            <a:ahLst/>
            <a:cxnLst/>
            <a:rect l="l" t="t" r="r" b="b"/>
            <a:pathLst>
              <a:path w="4214904" h="4114800">
                <a:moveTo>
                  <a:pt x="0" y="0"/>
                </a:moveTo>
                <a:lnTo>
                  <a:pt x="4214904" y="0"/>
                </a:lnTo>
                <a:lnTo>
                  <a:pt x="421490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8489991" y="166894"/>
            <a:ext cx="8018208" cy="9953212"/>
          </a:xfrm>
          <a:custGeom>
            <a:avLst/>
            <a:gdLst/>
            <a:ahLst/>
            <a:cxnLst/>
            <a:rect l="l" t="t" r="r" b="b"/>
            <a:pathLst>
              <a:path w="8018208" h="9953212">
                <a:moveTo>
                  <a:pt x="0" y="0"/>
                </a:moveTo>
                <a:lnTo>
                  <a:pt x="8018208" y="0"/>
                </a:lnTo>
                <a:lnTo>
                  <a:pt x="8018208" y="9953212"/>
                </a:lnTo>
                <a:lnTo>
                  <a:pt x="0" y="9953212"/>
                </a:lnTo>
                <a:lnTo>
                  <a:pt x="0" y="0"/>
                </a:lnTo>
                <a:close/>
              </a:path>
            </a:pathLst>
          </a:custGeom>
          <a:blipFill>
            <a:blip r:embed="rId4"/>
            <a:stretch>
              <a:fillRect r="-103"/>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315D"/>
        </a:solidFill>
        <a:effectLst/>
      </p:bgPr>
    </p:bg>
    <p:spTree>
      <p:nvGrpSpPr>
        <p:cNvPr id="1" name=""/>
        <p:cNvGrpSpPr/>
        <p:nvPr/>
      </p:nvGrpSpPr>
      <p:grpSpPr>
        <a:xfrm>
          <a:off x="0" y="0"/>
          <a:ext cx="0" cy="0"/>
          <a:chOff x="0" y="0"/>
          <a:chExt cx="0" cy="0"/>
        </a:xfrm>
      </p:grpSpPr>
      <p:sp>
        <p:nvSpPr>
          <p:cNvPr id="2" name="Freeform 2"/>
          <p:cNvSpPr/>
          <p:nvPr/>
        </p:nvSpPr>
        <p:spPr>
          <a:xfrm>
            <a:off x="1414672" y="2563874"/>
            <a:ext cx="4135477" cy="4114800"/>
          </a:xfrm>
          <a:custGeom>
            <a:avLst/>
            <a:gdLst/>
            <a:ahLst/>
            <a:cxnLst/>
            <a:rect l="l" t="t" r="r" b="b"/>
            <a:pathLst>
              <a:path w="4135477" h="4114800">
                <a:moveTo>
                  <a:pt x="0" y="0"/>
                </a:moveTo>
                <a:lnTo>
                  <a:pt x="4135478" y="0"/>
                </a:lnTo>
                <a:lnTo>
                  <a:pt x="413547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7495955" y="1028700"/>
            <a:ext cx="6153929" cy="634365"/>
          </a:xfrm>
          <a:prstGeom prst="rect">
            <a:avLst/>
          </a:prstGeom>
        </p:spPr>
        <p:txBody>
          <a:bodyPr lIns="0" tIns="0" rIns="0" bIns="0" rtlCol="0" anchor="t">
            <a:spAutoFit/>
          </a:bodyPr>
          <a:lstStyle/>
          <a:p>
            <a:pPr algn="l">
              <a:lnSpc>
                <a:spcPts val="4620"/>
              </a:lnSpc>
            </a:pPr>
            <a:r>
              <a:rPr lang="en-US" sz="4200">
                <a:solidFill>
                  <a:srgbClr val="FAFAFA"/>
                </a:solidFill>
                <a:latin typeface="Poppins Bold"/>
                <a:ea typeface="Poppins Bold"/>
                <a:cs typeface="Poppins Bold"/>
                <a:sym typeface="Poppins Bold"/>
              </a:rPr>
              <a:t>NARCISSISM </a:t>
            </a:r>
          </a:p>
        </p:txBody>
      </p:sp>
      <p:sp>
        <p:nvSpPr>
          <p:cNvPr id="4" name="TextBox 4"/>
          <p:cNvSpPr txBox="1"/>
          <p:nvPr/>
        </p:nvSpPr>
        <p:spPr>
          <a:xfrm>
            <a:off x="7545690" y="3011550"/>
            <a:ext cx="8989710" cy="5029582"/>
          </a:xfrm>
          <a:prstGeom prst="rect">
            <a:avLst/>
          </a:prstGeom>
        </p:spPr>
        <p:txBody>
          <a:bodyPr wrap="square" lIns="0" tIns="0" rIns="0" bIns="0" rtlCol="0" anchor="t">
            <a:spAutoFit/>
          </a:bodyPr>
          <a:lstStyle/>
          <a:p>
            <a:pPr marL="431801" lvl="1" indent="-215900" algn="l">
              <a:lnSpc>
                <a:spcPts val="2800"/>
              </a:lnSpc>
              <a:buFont typeface="Arial"/>
              <a:buChar char="•"/>
            </a:pPr>
            <a:r>
              <a:rPr lang="en-US" sz="2400" dirty="0">
                <a:solidFill>
                  <a:srgbClr val="F4F4F4"/>
                </a:solidFill>
                <a:latin typeface="Poppins"/>
                <a:ea typeface="Poppins"/>
                <a:cs typeface="Poppins"/>
                <a:sym typeface="Poppins"/>
              </a:rPr>
              <a:t>There is both a clinical and sub-clinical version of this trait. </a:t>
            </a:r>
          </a:p>
          <a:p>
            <a:pPr marL="431801" lvl="1" indent="-215900" algn="l">
              <a:lnSpc>
                <a:spcPts val="2800"/>
              </a:lnSpc>
              <a:buFont typeface="Arial"/>
              <a:buChar char="•"/>
            </a:pPr>
            <a:r>
              <a:rPr lang="en-US" sz="2400" dirty="0">
                <a:solidFill>
                  <a:srgbClr val="F4F4F4"/>
                </a:solidFill>
                <a:latin typeface="Poppins"/>
                <a:ea typeface="Poppins"/>
                <a:cs typeface="Poppins"/>
                <a:sym typeface="Poppins"/>
              </a:rPr>
              <a:t>The Dark Triad focuses on the sub-clinical version</a:t>
            </a:r>
          </a:p>
          <a:p>
            <a:pPr marL="431801" lvl="1" indent="-215900" algn="l">
              <a:lnSpc>
                <a:spcPts val="2800"/>
              </a:lnSpc>
              <a:buFont typeface="Arial"/>
              <a:buChar char="•"/>
            </a:pPr>
            <a:r>
              <a:rPr lang="en-US" sz="2400" dirty="0">
                <a:solidFill>
                  <a:srgbClr val="F4F4F4"/>
                </a:solidFill>
                <a:latin typeface="Poppins"/>
                <a:ea typeface="Poppins"/>
                <a:cs typeface="Poppins"/>
                <a:sym typeface="Poppins"/>
              </a:rPr>
              <a:t>A key aspect of sub-clinical (or normal) narcissism is the presence of grandiosity. Other elements which are present include a sense of entitlement, and desire for dominance and superiority. </a:t>
            </a:r>
          </a:p>
          <a:p>
            <a:pPr marL="431801" lvl="1" indent="-215900" algn="l">
              <a:lnSpc>
                <a:spcPts val="2800"/>
              </a:lnSpc>
              <a:buFont typeface="Arial"/>
              <a:buChar char="•"/>
            </a:pPr>
            <a:r>
              <a:rPr lang="en-US" sz="2400" dirty="0">
                <a:solidFill>
                  <a:srgbClr val="F4F4F4"/>
                </a:solidFill>
                <a:latin typeface="Poppins"/>
                <a:ea typeface="Poppins"/>
                <a:cs typeface="Poppins"/>
                <a:sym typeface="Poppins"/>
              </a:rPr>
              <a:t>Grandiosity leads individuals to a quest of ego-reinforcement (which could lead to self-destructive behaviors). The cognitive processes characterizing narcissists tend to be self-deceptive (they believe their own boasts even if they are false). Grandiosity also promotes a sense of entitlement and even aggression (if grandiosity is threatened) </a:t>
            </a:r>
          </a:p>
        </p:txBody>
      </p:sp>
      <p:sp>
        <p:nvSpPr>
          <p:cNvPr id="5" name="TextBox 5"/>
          <p:cNvSpPr txBox="1"/>
          <p:nvPr/>
        </p:nvSpPr>
        <p:spPr>
          <a:xfrm>
            <a:off x="7545690" y="1914208"/>
            <a:ext cx="10212650" cy="720725"/>
          </a:xfrm>
          <a:prstGeom prst="rect">
            <a:avLst/>
          </a:prstGeom>
        </p:spPr>
        <p:txBody>
          <a:bodyPr wrap="square" lIns="0" tIns="0" rIns="0" bIns="0" rtlCol="0" anchor="t">
            <a:spAutoFit/>
          </a:bodyPr>
          <a:lstStyle/>
          <a:p>
            <a:pPr marL="0" lvl="0" indent="0" algn="l">
              <a:lnSpc>
                <a:spcPts val="2800"/>
              </a:lnSpc>
              <a:spcBef>
                <a:spcPct val="0"/>
              </a:spcBef>
            </a:pPr>
            <a:r>
              <a:rPr lang="en-US" sz="2400" dirty="0">
                <a:solidFill>
                  <a:srgbClr val="049EE3"/>
                </a:solidFill>
                <a:latin typeface="Poppins Bold"/>
                <a:ea typeface="Poppins Bold"/>
                <a:cs typeface="Poppins Bold"/>
                <a:sym typeface="Poppins Bold"/>
              </a:rPr>
              <a:t>A psychological trait described by a sense of grandiosity, egoism, and self-orientation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bldP spid="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2205</Words>
  <Application>Microsoft Macintosh PowerPoint</Application>
  <PresentationFormat>Custom</PresentationFormat>
  <Paragraphs>162</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Poppins</vt:lpstr>
      <vt:lpstr>Calibri</vt:lpstr>
      <vt:lpstr>Poppins Bold</vt:lpstr>
      <vt:lpstr>Arial</vt:lpstr>
      <vt:lpstr>Poppins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be a killjoy _ The Dark Triad</dc:title>
  <cp:lastModifiedBy>Elpidorou, Andreas</cp:lastModifiedBy>
  <cp:revision>5</cp:revision>
  <dcterms:created xsi:type="dcterms:W3CDTF">2006-08-16T00:00:00Z</dcterms:created>
  <dcterms:modified xsi:type="dcterms:W3CDTF">2024-08-27T01:14:09Z</dcterms:modified>
  <dc:identifier>DAGO9NOYECs</dc:identifier>
</cp:coreProperties>
</file>